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notesMasterIdLst>
    <p:notesMasterId r:id="rId71"/>
  </p:notesMasterIdLst>
  <p:sldIdLst>
    <p:sldId id="403" r:id="rId2"/>
    <p:sldId id="302" r:id="rId3"/>
    <p:sldId id="289" r:id="rId4"/>
    <p:sldId id="349" r:id="rId5"/>
    <p:sldId id="415" r:id="rId6"/>
    <p:sldId id="380" r:id="rId7"/>
    <p:sldId id="416" r:id="rId8"/>
    <p:sldId id="259" r:id="rId9"/>
    <p:sldId id="408" r:id="rId10"/>
    <p:sldId id="407" r:id="rId11"/>
    <p:sldId id="329" r:id="rId12"/>
    <p:sldId id="328" r:id="rId13"/>
    <p:sldId id="335" r:id="rId14"/>
    <p:sldId id="393" r:id="rId15"/>
    <p:sldId id="270" r:id="rId16"/>
    <p:sldId id="306" r:id="rId17"/>
    <p:sldId id="339" r:id="rId18"/>
    <p:sldId id="334" r:id="rId19"/>
    <p:sldId id="353" r:id="rId20"/>
    <p:sldId id="343" r:id="rId21"/>
    <p:sldId id="346" r:id="rId22"/>
    <p:sldId id="385" r:id="rId23"/>
    <p:sldId id="417" r:id="rId24"/>
    <p:sldId id="402" r:id="rId25"/>
    <p:sldId id="418" r:id="rId26"/>
    <p:sldId id="409" r:id="rId27"/>
    <p:sldId id="344" r:id="rId28"/>
    <p:sldId id="342" r:id="rId29"/>
    <p:sldId id="347" r:id="rId30"/>
    <p:sldId id="307" r:id="rId31"/>
    <p:sldId id="260" r:id="rId32"/>
    <p:sldId id="410" r:id="rId33"/>
    <p:sldId id="303" r:id="rId34"/>
    <p:sldId id="304" r:id="rId35"/>
    <p:sldId id="305" r:id="rId36"/>
    <p:sldId id="371" r:id="rId37"/>
    <p:sldId id="372" r:id="rId38"/>
    <p:sldId id="373" r:id="rId39"/>
    <p:sldId id="374" r:id="rId40"/>
    <p:sldId id="391" r:id="rId41"/>
    <p:sldId id="392" r:id="rId42"/>
    <p:sldId id="412" r:id="rId43"/>
    <p:sldId id="376" r:id="rId44"/>
    <p:sldId id="345" r:id="rId45"/>
    <p:sldId id="375" r:id="rId46"/>
    <p:sldId id="378" r:id="rId47"/>
    <p:sldId id="413" r:id="rId48"/>
    <p:sldId id="381" r:id="rId49"/>
    <p:sldId id="384" r:id="rId50"/>
    <p:sldId id="404" r:id="rId51"/>
    <p:sldId id="386" r:id="rId52"/>
    <p:sldId id="388" r:id="rId53"/>
    <p:sldId id="389" r:id="rId54"/>
    <p:sldId id="359" r:id="rId55"/>
    <p:sldId id="364" r:id="rId56"/>
    <p:sldId id="256" r:id="rId57"/>
    <p:sldId id="257" r:id="rId58"/>
    <p:sldId id="400" r:id="rId59"/>
    <p:sldId id="355" r:id="rId60"/>
    <p:sldId id="357" r:id="rId61"/>
    <p:sldId id="358" r:id="rId62"/>
    <p:sldId id="394" r:id="rId63"/>
    <p:sldId id="395" r:id="rId64"/>
    <p:sldId id="396" r:id="rId65"/>
    <p:sldId id="397" r:id="rId66"/>
    <p:sldId id="398" r:id="rId67"/>
    <p:sldId id="399" r:id="rId68"/>
    <p:sldId id="405" r:id="rId69"/>
    <p:sldId id="406" r:id="rId7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2B1E"/>
    <a:srgbClr val="355624"/>
    <a:srgbClr val="81BE62"/>
    <a:srgbClr val="3886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401" autoAdjust="0"/>
    <p:restoredTop sz="94660"/>
  </p:normalViewPr>
  <p:slideViewPr>
    <p:cSldViewPr>
      <p:cViewPr varScale="1">
        <p:scale>
          <a:sx n="110" d="100"/>
          <a:sy n="110" d="100"/>
        </p:scale>
        <p:origin x="-19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3442923-BA3C-4865-A06E-38BCBD5FD3BA}" type="datetimeFigureOut">
              <a:rPr lang="fa-IR" smtClean="0"/>
              <a:pPr/>
              <a:t>09/16/1440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4CBD07E-4D84-44B1-A73D-724B53126805}" type="slidenum">
              <a:rPr lang="fa-IR" smtClean="0"/>
              <a:pPr/>
              <a:t>‹#›</a:t>
            </a:fld>
            <a:endParaRPr lang="fa-IR"/>
          </a:p>
        </p:txBody>
      </p:sp>
    </p:spTree>
    <p:extLst>
      <p:ext uri="{BB962C8B-B14F-4D97-AF65-F5344CB8AC3E}">
        <p14:creationId xmlns:p14="http://schemas.microsoft.com/office/powerpoint/2010/main" val="9273720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CBD07E-4D84-44B1-A73D-724B53126805}" type="slidenum">
              <a:rPr lang="fa-IR" smtClean="0"/>
              <a:pPr/>
              <a:t>3</a:t>
            </a:fld>
            <a:endParaRPr lang="fa-IR"/>
          </a:p>
        </p:txBody>
      </p:sp>
    </p:spTree>
    <p:extLst>
      <p:ext uri="{BB962C8B-B14F-4D97-AF65-F5344CB8AC3E}">
        <p14:creationId xmlns:p14="http://schemas.microsoft.com/office/powerpoint/2010/main" val="114638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B5A2D4-8D38-4002-8970-322FAA30654F}" type="datetimeFigureOut">
              <a:rPr lang="fa-IR" smtClean="0"/>
              <a:pPr/>
              <a:t>09/16/1440</a:t>
            </a:fld>
            <a:endParaRPr lang="fa-IR"/>
          </a:p>
        </p:txBody>
      </p:sp>
      <p:sp>
        <p:nvSpPr>
          <p:cNvPr id="5" name="Footer Placeholder 4"/>
          <p:cNvSpPr>
            <a:spLocks noGrp="1"/>
          </p:cNvSpPr>
          <p:nvPr>
            <p:ph type="ftr" sz="quarter" idx="11"/>
          </p:nvPr>
        </p:nvSpPr>
        <p:spPr/>
        <p:txBody>
          <a:bodyPr/>
          <a:lstStyle/>
          <a:p>
            <a:endParaRPr lang="fa-I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B768ABC-8A43-42CD-AE42-B92429E3ADF3}" type="slidenum">
              <a:rPr lang="fa-IR" smtClean="0"/>
              <a:pPr/>
              <a:t>‹#›</a:t>
            </a:fld>
            <a:endParaRPr lang="fa-I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B5A2D4-8D38-4002-8970-322FAA30654F}" type="datetimeFigureOut">
              <a:rPr lang="fa-IR" smtClean="0"/>
              <a:pPr/>
              <a:t>09/16/1440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B768ABC-8A43-42CD-AE42-B92429E3ADF3}" type="slidenum">
              <a:rPr lang="fa-IR" smtClean="0"/>
              <a:pPr/>
              <a:t>‹#›</a:t>
            </a:fld>
            <a:endParaRPr lang="fa-I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B5A2D4-8D38-4002-8970-322FAA30654F}" type="datetimeFigureOut">
              <a:rPr lang="fa-IR" smtClean="0"/>
              <a:pPr/>
              <a:t>09/16/1440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B768ABC-8A43-42CD-AE42-B92429E3ADF3}" type="slidenum">
              <a:rPr lang="fa-IR" smtClean="0"/>
              <a:pPr/>
              <a:t>‹#›</a:t>
            </a:fld>
            <a:endParaRPr lang="fa-I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B5A2D4-8D38-4002-8970-322FAA30654F}" type="datetimeFigureOut">
              <a:rPr lang="fa-IR" smtClean="0"/>
              <a:pPr/>
              <a:t>09/16/1440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B768ABC-8A43-42CD-AE42-B92429E3ADF3}" type="slidenum">
              <a:rPr lang="fa-IR" smtClean="0"/>
              <a:pPr/>
              <a:t>‹#›</a:t>
            </a:fld>
            <a:endParaRPr lang="fa-I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AB5A2D4-8D38-4002-8970-322FAA30654F}" type="datetimeFigureOut">
              <a:rPr lang="fa-IR" smtClean="0"/>
              <a:pPr/>
              <a:t>09/16/1440</a:t>
            </a:fld>
            <a:endParaRPr lang="fa-IR"/>
          </a:p>
        </p:txBody>
      </p:sp>
      <p:sp>
        <p:nvSpPr>
          <p:cNvPr id="8" name="Slide Number Placeholder 7"/>
          <p:cNvSpPr>
            <a:spLocks noGrp="1"/>
          </p:cNvSpPr>
          <p:nvPr>
            <p:ph type="sldNum" sz="quarter" idx="11"/>
          </p:nvPr>
        </p:nvSpPr>
        <p:spPr/>
        <p:txBody>
          <a:bodyPr/>
          <a:lstStyle/>
          <a:p>
            <a:fld id="{EB768ABC-8A43-42CD-AE42-B92429E3ADF3}" type="slidenum">
              <a:rPr lang="fa-IR" smtClean="0"/>
              <a:pPr/>
              <a:t>‹#›</a:t>
            </a:fld>
            <a:endParaRPr lang="fa-IR"/>
          </a:p>
        </p:txBody>
      </p:sp>
      <p:sp>
        <p:nvSpPr>
          <p:cNvPr id="9" name="Footer Placeholder 8"/>
          <p:cNvSpPr>
            <a:spLocks noGrp="1"/>
          </p:cNvSpPr>
          <p:nvPr>
            <p:ph type="ftr" sz="quarter" idx="12"/>
          </p:nvPr>
        </p:nvSpPr>
        <p:spPr/>
        <p:txBody>
          <a:bodyPr/>
          <a:lstStyle/>
          <a:p>
            <a:endParaRPr lang="fa-I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B5A2D4-8D38-4002-8970-322FAA30654F}" type="datetimeFigureOut">
              <a:rPr lang="fa-IR" smtClean="0"/>
              <a:pPr/>
              <a:t>09/16/1440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B768ABC-8A43-42CD-AE42-B92429E3ADF3}" type="slidenum">
              <a:rPr lang="fa-IR" smtClean="0"/>
              <a:pPr/>
              <a:t>‹#›</a:t>
            </a:fld>
            <a:endParaRPr lang="fa-I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B5A2D4-8D38-4002-8970-322FAA30654F}" type="datetimeFigureOut">
              <a:rPr lang="fa-IR" smtClean="0"/>
              <a:pPr/>
              <a:t>09/16/1440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B768ABC-8A43-42CD-AE42-B92429E3ADF3}" type="slidenum">
              <a:rPr lang="fa-IR" smtClean="0"/>
              <a:pPr/>
              <a:t>‹#›</a:t>
            </a:fld>
            <a:endParaRPr lang="fa-I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B5A2D4-8D38-4002-8970-322FAA30654F}" type="datetimeFigureOut">
              <a:rPr lang="fa-IR" smtClean="0"/>
              <a:pPr/>
              <a:t>09/16/1440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B768ABC-8A43-42CD-AE42-B92429E3ADF3}" type="slidenum">
              <a:rPr lang="fa-IR" smtClean="0"/>
              <a:pPr/>
              <a:t>‹#›</a:t>
            </a:fld>
            <a:endParaRPr lang="fa-I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5A2D4-8D38-4002-8970-322FAA30654F}" type="datetimeFigureOut">
              <a:rPr lang="fa-IR" smtClean="0"/>
              <a:pPr/>
              <a:t>09/16/1440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B768ABC-8A43-42CD-AE42-B92429E3ADF3}" type="slidenum">
              <a:rPr lang="fa-IR" smtClean="0"/>
              <a:pPr/>
              <a:t>‹#›</a:t>
            </a:fld>
            <a:endParaRPr lang="fa-I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B5A2D4-8D38-4002-8970-322FAA30654F}" type="datetimeFigureOut">
              <a:rPr lang="fa-IR" smtClean="0"/>
              <a:pPr/>
              <a:t>09/16/1440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B768ABC-8A43-42CD-AE42-B92429E3ADF3}" type="slidenum">
              <a:rPr lang="fa-IR" smtClean="0"/>
              <a:pPr/>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B5A2D4-8D38-4002-8970-322FAA30654F}" type="datetimeFigureOut">
              <a:rPr lang="fa-IR" smtClean="0"/>
              <a:pPr/>
              <a:t>09/16/1440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B768ABC-8A43-42CD-AE42-B92429E3ADF3}" type="slidenum">
              <a:rPr lang="fa-IR" smtClean="0"/>
              <a:pPr/>
              <a:t>‹#›</a:t>
            </a:fld>
            <a:endParaRPr lang="fa-I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AB5A2D4-8D38-4002-8970-322FAA30654F}" type="datetimeFigureOut">
              <a:rPr lang="fa-IR" smtClean="0"/>
              <a:pPr/>
              <a:t>09/16/1440</a:t>
            </a:fld>
            <a:endParaRPr lang="fa-I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fa-I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EB768ABC-8A43-42CD-AE42-B92429E3ADF3}" type="slidenum">
              <a:rPr lang="fa-IR" smtClean="0"/>
              <a:pPr/>
              <a:t>‹#›</a:t>
            </a:fld>
            <a:endParaRPr lang="fa-I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fade/>
  </p:transition>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4.jpeg"/><Relationship Id="rId5" Type="http://schemas.microsoft.com/office/2007/relationships/hdphoto" Target="../media/hdphoto1.wdp"/><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microsoft.com/office/2007/relationships/hdphoto" Target="../media/hdphoto3.wdp"/><Relationship Id="rId7" Type="http://schemas.openxmlformats.org/officeDocument/2006/relationships/hyperlink" Target="https://www.educate-sustainability.eu/kb/sites/www.educate-sustainability.eu.portal/files/images/01-02_6.jpg"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jpeg"/><Relationship Id="rId4" Type="http://schemas.openxmlformats.org/officeDocument/2006/relationships/image" Target="../media/image15.jpeg"/><Relationship Id="rId9"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1.wdp"/><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2.gif"/><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30.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29.jpeg"/><Relationship Id="rId5" Type="http://schemas.microsoft.com/office/2007/relationships/hdphoto" Target="../media/hdphoto1.wdp"/><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image" Target="../media/image2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jpeg"/><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4.png"/><Relationship Id="rId7" Type="http://schemas.openxmlformats.org/officeDocument/2006/relationships/image" Target="../media/image35.jpeg"/><Relationship Id="rId2" Type="http://schemas.openxmlformats.org/officeDocument/2006/relationships/image" Target="../media/image21.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jpeg"/><Relationship Id="rId4" Type="http://schemas.microsoft.com/office/2007/relationships/hdphoto" Target="../media/hdphoto6.wdp"/></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38.jpeg"/><Relationship Id="rId5" Type="http://schemas.microsoft.com/office/2007/relationships/hdphoto" Target="../media/hdphoto1.wdp"/><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40.jpeg"/><Relationship Id="rId5" Type="http://schemas.microsoft.com/office/2007/relationships/hdphoto" Target="../media/hdphoto1.wdp"/><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39.jpeg"/><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gif"/><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49.jpeg"/><Relationship Id="rId5" Type="http://schemas.microsoft.com/office/2007/relationships/hdphoto" Target="../media/hdphoto1.wdp"/><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0.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2.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jpeg"/><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54.jpeg"/><Relationship Id="rId5" Type="http://schemas.microsoft.com/office/2007/relationships/hdphoto" Target="../media/hdphoto1.wdp"/><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56.jpeg"/><Relationship Id="rId5" Type="http://schemas.microsoft.com/office/2007/relationships/hdphoto" Target="../media/hdphoto1.wdp"/><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59.jpeg"/><Relationship Id="rId5" Type="http://schemas.microsoft.com/office/2007/relationships/hdphoto" Target="../media/hdphoto1.wdp"/><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59.jpeg"/><Relationship Id="rId5" Type="http://schemas.microsoft.com/office/2007/relationships/hdphoto" Target="../media/hdphoto1.wdp"/><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0.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61.jpeg"/><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4.jpeg"/><Relationship Id="rId1" Type="http://schemas.openxmlformats.org/officeDocument/2006/relationships/slideLayout" Target="../slideLayouts/slideLayout1.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jpeg"/></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jpeg"/></Relationships>
</file>

<file path=ppt/slides/_rels/slide62.xml.rels><?xml version="1.0" encoding="UTF-8" standalone="yes"?>
<Relationships xmlns="http://schemas.openxmlformats.org/package/2006/relationships"><Relationship Id="rId3" Type="http://schemas.openxmlformats.org/officeDocument/2006/relationships/image" Target="../media/image73.jpeg"/><Relationship Id="rId7" Type="http://schemas.microsoft.com/office/2007/relationships/hdphoto" Target="../media/hdphoto1.wdp"/><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0.jpeg"/><Relationship Id="rId4" Type="http://schemas.openxmlformats.org/officeDocument/2006/relationships/image" Target="../media/image74.jpeg"/></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31.jpeg"/><Relationship Id="rId4" Type="http://schemas.openxmlformats.org/officeDocument/2006/relationships/image" Target="../media/image75.jpeg"/></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66.xml.rels><?xml version="1.0" encoding="UTF-8" standalone="yes"?>
<Relationships xmlns="http://schemas.openxmlformats.org/package/2006/relationships"><Relationship Id="rId8" Type="http://schemas.openxmlformats.org/officeDocument/2006/relationships/image" Target="../media/image32.jpeg"/><Relationship Id="rId3" Type="http://schemas.microsoft.com/office/2007/relationships/hdphoto" Target="../media/hdphoto3.wdp"/><Relationship Id="rId7" Type="http://schemas.openxmlformats.org/officeDocument/2006/relationships/image" Target="../media/image85.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84.jpeg"/><Relationship Id="rId5" Type="http://schemas.microsoft.com/office/2007/relationships/hdphoto" Target="../media/hdphoto1.wdp"/><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87.jpeg"/><Relationship Id="rId4" Type="http://schemas.openxmlformats.org/officeDocument/2006/relationships/image" Target="../media/image86.jpe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8" Type="http://schemas.openxmlformats.org/officeDocument/2006/relationships/hyperlink" Target="http://www.raskhoon.com/" TargetMode="External"/><Relationship Id="rId3" Type="http://schemas.microsoft.com/office/2007/relationships/hdphoto" Target="../media/hdphoto4.wdp"/><Relationship Id="rId7" Type="http://schemas.openxmlformats.org/officeDocument/2006/relationships/hyperlink" Target="http://www.memari/" TargetMode="External"/><Relationship Id="rId2" Type="http://schemas.openxmlformats.org/officeDocument/2006/relationships/image" Target="../media/image88.jpeg"/><Relationship Id="rId1" Type="http://schemas.openxmlformats.org/officeDocument/2006/relationships/slideLayout" Target="../slideLayouts/slideLayout7.xml"/><Relationship Id="rId6" Type="http://schemas.openxmlformats.org/officeDocument/2006/relationships/hyperlink" Target="http://www.elsevier.com/" TargetMode="External"/><Relationship Id="rId5" Type="http://schemas.microsoft.com/office/2007/relationships/hdphoto" Target="../media/hdphoto1.wdp"/><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49280"/>
            <a:ext cx="9144000" cy="144016"/>
          </a:xfrm>
          <a:prstGeom prst="rect">
            <a:avLst/>
          </a:prstGeom>
          <a:solidFill>
            <a:srgbClr val="AA2B1E"/>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5" name="Picture 2"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142215" y="620688"/>
            <a:ext cx="7184980"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3200" b="1" cap="all" spc="0" dirty="0" smtClean="0">
                <a:ln w="0"/>
                <a:solidFill>
                  <a:schemeClr val="accent2">
                    <a:lumMod val="50000"/>
                  </a:schemeClr>
                </a:solidFill>
                <a:effectLst>
                  <a:reflection blurRad="12700" stA="50000" endPos="50000" dist="5000" dir="5400000" sy="-100000" rotWithShape="0"/>
                </a:effectLst>
                <a:cs typeface="B Nazanin" pitchFamily="2" charset="-78"/>
              </a:rPr>
              <a:t>سیستم های غیرفعال خورشیدی(فضای گلخانه ای)</a:t>
            </a:r>
            <a:endParaRPr lang="fa-IR" sz="3200" b="1" cap="all" spc="0" dirty="0">
              <a:ln w="0"/>
              <a:solidFill>
                <a:schemeClr val="accent2">
                  <a:lumMod val="50000"/>
                </a:schemeClr>
              </a:solidFill>
              <a:effectLst>
                <a:reflection blurRad="12700" stA="50000" endPos="50000" dist="5000" dir="5400000" sy="-100000" rotWithShape="0"/>
              </a:effectLst>
              <a:cs typeface="B Nazanin" pitchFamily="2" charset="-78"/>
            </a:endParaRPr>
          </a:p>
        </p:txBody>
      </p:sp>
      <p:sp>
        <p:nvSpPr>
          <p:cNvPr id="6" name="Rectangle 5"/>
          <p:cNvSpPr/>
          <p:nvPr/>
        </p:nvSpPr>
        <p:spPr>
          <a:xfrm>
            <a:off x="2117895" y="1752600"/>
            <a:ext cx="5190845" cy="304698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3200" b="1" cap="all" dirty="0" smtClean="0">
                <a:ln w="0"/>
                <a:solidFill>
                  <a:schemeClr val="accent2">
                    <a:lumMod val="50000"/>
                  </a:schemeClr>
                </a:solidFill>
                <a:effectLst>
                  <a:reflection blurRad="12700" stA="50000" endPos="50000" dist="5000" dir="5400000" sy="-100000" rotWithShape="0"/>
                </a:effectLst>
                <a:cs typeface="B Nazanin" pitchFamily="2" charset="-78"/>
              </a:rPr>
              <a:t>دانشجو : فرشاد مرادی</a:t>
            </a:r>
          </a:p>
          <a:p>
            <a:pPr algn="ctr"/>
            <a:endParaRPr lang="fa-IR" sz="3200" b="1" cap="all" spc="0" dirty="0">
              <a:ln w="0"/>
              <a:solidFill>
                <a:schemeClr val="accent2">
                  <a:lumMod val="50000"/>
                </a:schemeClr>
              </a:solidFill>
              <a:effectLst>
                <a:reflection blurRad="12700" stA="50000" endPos="50000" dist="5000" dir="5400000" sy="-100000" rotWithShape="0"/>
              </a:effectLst>
              <a:cs typeface="B Nazanin" pitchFamily="2" charset="-78"/>
            </a:endParaRPr>
          </a:p>
          <a:p>
            <a:pPr algn="ctr"/>
            <a:r>
              <a:rPr lang="fa-IR" sz="3200" b="1" cap="all" dirty="0" smtClean="0">
                <a:ln w="0"/>
                <a:solidFill>
                  <a:schemeClr val="accent2">
                    <a:lumMod val="50000"/>
                  </a:schemeClr>
                </a:solidFill>
                <a:effectLst>
                  <a:reflection blurRad="12700" stA="50000" endPos="50000" dist="5000" dir="5400000" sy="-100000" rotWithShape="0"/>
                </a:effectLst>
                <a:cs typeface="B Nazanin" pitchFamily="2" charset="-78"/>
              </a:rPr>
              <a:t>استاد : جناب آقای مهندس قاسمیان</a:t>
            </a:r>
          </a:p>
          <a:p>
            <a:pPr algn="ctr"/>
            <a:endParaRPr lang="fa-IR" sz="3200" b="1" cap="all" spc="0" dirty="0" smtClean="0">
              <a:ln w="0"/>
              <a:solidFill>
                <a:schemeClr val="accent2">
                  <a:lumMod val="50000"/>
                </a:schemeClr>
              </a:solidFill>
              <a:effectLst>
                <a:reflection blurRad="12700" stA="50000" endPos="50000" dist="5000" dir="5400000" sy="-100000" rotWithShape="0"/>
              </a:effectLst>
              <a:cs typeface="B Nazanin" pitchFamily="2" charset="-78"/>
            </a:endParaRPr>
          </a:p>
          <a:p>
            <a:pPr algn="ctr"/>
            <a:r>
              <a:rPr lang="fa-IR" sz="3200" b="1" cap="all" dirty="0" smtClean="0">
                <a:ln w="0"/>
                <a:solidFill>
                  <a:schemeClr val="accent2">
                    <a:lumMod val="50000"/>
                  </a:schemeClr>
                </a:solidFill>
                <a:effectLst>
                  <a:reflection blurRad="12700" stA="50000" endPos="50000" dist="5000" dir="5400000" sy="-100000" rotWithShape="0"/>
                </a:effectLst>
                <a:cs typeface="B Nazanin" pitchFamily="2" charset="-78"/>
              </a:rPr>
              <a:t>درس تنظیم شرایط محیطی</a:t>
            </a:r>
            <a:endParaRPr lang="fa-IR" sz="3200" b="1" cap="all" spc="0" dirty="0">
              <a:ln w="0"/>
              <a:solidFill>
                <a:schemeClr val="accent2">
                  <a:lumMod val="50000"/>
                </a:schemeClr>
              </a:solidFill>
              <a:effectLst>
                <a:reflection blurRad="12700" stA="50000" endPos="50000" dist="5000" dir="5400000" sy="-100000" rotWithShape="0"/>
              </a:effectLst>
              <a:cs typeface="B Nazanin" pitchFamily="2" charset="-78"/>
            </a:endParaRPr>
          </a:p>
          <a:p>
            <a:pPr algn="ctr"/>
            <a:r>
              <a:rPr lang="fa-IR" sz="3200" b="1" cap="all" dirty="0" smtClean="0">
                <a:ln w="0"/>
                <a:solidFill>
                  <a:schemeClr val="accent2">
                    <a:lumMod val="50000"/>
                  </a:schemeClr>
                </a:solidFill>
                <a:effectLst>
                  <a:reflection blurRad="12700" stA="50000" endPos="50000" dist="5000" dir="5400000" sy="-100000" rotWithShape="0"/>
                </a:effectLst>
                <a:cs typeface="B Nazanin" pitchFamily="2" charset="-78"/>
              </a:rPr>
              <a:t>بهار 98</a:t>
            </a:r>
          </a:p>
        </p:txBody>
      </p:sp>
    </p:spTree>
    <p:extLst>
      <p:ext uri="{BB962C8B-B14F-4D97-AF65-F5344CB8AC3E}">
        <p14:creationId xmlns:p14="http://schemas.microsoft.com/office/powerpoint/2010/main" val="340766572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D:\New Folder (2)\Removable Disk (I)\m\202_1-ChampionPrelimConceptAA.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8312"/>
            <a:ext cx="9036496" cy="6668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72200" y="1276435"/>
            <a:ext cx="2471210" cy="2554545"/>
          </a:xfrm>
          <a:prstGeom prst="rect">
            <a:avLst/>
          </a:prstGeom>
          <a:noFill/>
        </p:spPr>
        <p:txBody>
          <a:bodyPr wrap="square" rtlCol="1">
            <a:spAutoFit/>
          </a:bodyPr>
          <a:lstStyle/>
          <a:p>
            <a:r>
              <a:rPr lang="fa-IR" sz="1600" b="1" dirty="0">
                <a:cs typeface="B Nazanin" pitchFamily="2" charset="-78"/>
              </a:rPr>
              <a:t>شیوه استفاده مستقیم از انرژی خورشیدی و ساده ترین نوع گرمایش خورشیدی است . در</a:t>
            </a:r>
            <a:br>
              <a:rPr lang="fa-IR" sz="1600" b="1" dirty="0">
                <a:cs typeface="B Nazanin" pitchFamily="2" charset="-78"/>
              </a:rPr>
            </a:br>
            <a:r>
              <a:rPr lang="fa-IR" sz="1600" b="1" dirty="0">
                <a:cs typeface="B Nazanin" pitchFamily="2" charset="-78"/>
              </a:rPr>
              <a:t>این شیوه تابشهای خورشیدی مستقیماً داخل بنا را گرم می نماید و اطاق بصورت جذب کننده عمل</a:t>
            </a:r>
            <a:br>
              <a:rPr lang="fa-IR" sz="1600" b="1" dirty="0">
                <a:cs typeface="B Nazanin" pitchFamily="2" charset="-78"/>
              </a:rPr>
            </a:br>
            <a:r>
              <a:rPr lang="fa-IR" sz="1600" b="1" dirty="0">
                <a:cs typeface="B Nazanin" pitchFamily="2" charset="-78"/>
              </a:rPr>
              <a:t>می کند . در این شیوه به هیچ وجه از وسایل مکانیکی و تاسیساتی استفاده نمی </a:t>
            </a:r>
            <a:r>
              <a:rPr lang="fa-IR" sz="1600" b="1" dirty="0" smtClean="0">
                <a:cs typeface="B Nazanin" pitchFamily="2" charset="-78"/>
              </a:rPr>
              <a:t>شود. </a:t>
            </a:r>
            <a:endParaRPr lang="fa-IR" sz="1600" b="1" dirty="0">
              <a:cs typeface="B Nazanin" pitchFamily="2" charset="-78"/>
            </a:endParaRPr>
          </a:p>
        </p:txBody>
      </p:sp>
      <p:pic>
        <p:nvPicPr>
          <p:cNvPr id="8" name="Picture 7"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6537"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1" name="Picture 3" descr="J:\New Folder (2)\m\sunroom-1-300x20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212" y="907378"/>
            <a:ext cx="5330330" cy="36423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164288" y="708267"/>
            <a:ext cx="1734770"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400" b="1" dirty="0" smtClean="0">
                <a:solidFill>
                  <a:schemeClr val="accent2">
                    <a:lumMod val="50000"/>
                  </a:schemeClr>
                </a:solidFill>
                <a:cs typeface="B Nazanin" pitchFamily="2" charset="-78"/>
              </a:rPr>
              <a:t>کسب </a:t>
            </a:r>
            <a:r>
              <a:rPr lang="fa-IR" sz="2400" b="1" dirty="0">
                <a:solidFill>
                  <a:schemeClr val="accent2">
                    <a:lumMod val="50000"/>
                  </a:schemeClr>
                </a:solidFill>
                <a:cs typeface="B Nazanin" pitchFamily="2" charset="-78"/>
              </a:rPr>
              <a:t>مستقیم</a:t>
            </a:r>
            <a:r>
              <a:rPr lang="fa-IR" sz="2400" b="1" dirty="0" smtClean="0">
                <a:solidFill>
                  <a:schemeClr val="accent2">
                    <a:lumMod val="50000"/>
                  </a:schemeClr>
                </a:solidFill>
                <a:cs typeface="B Nazanin" pitchFamily="2" charset="-78"/>
              </a:rPr>
              <a:t>:</a:t>
            </a:r>
            <a:endParaRPr lang="fa-IR" sz="2400" b="1" dirty="0">
              <a:solidFill>
                <a:schemeClr val="accent2">
                  <a:lumMod val="50000"/>
                </a:schemeClr>
              </a:solidFill>
              <a:cs typeface="B Nazanin" pitchFamily="2" charset="-78"/>
            </a:endParaRPr>
          </a:p>
        </p:txBody>
      </p:sp>
    </p:spTree>
    <p:extLst>
      <p:ext uri="{BB962C8B-B14F-4D97-AF65-F5344CB8AC3E}">
        <p14:creationId xmlns:p14="http://schemas.microsoft.com/office/powerpoint/2010/main" val="304481926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cxnSp>
        <p:nvCxnSpPr>
          <p:cNvPr id="22" name="Straight Connector 21"/>
          <p:cNvCxnSpPr/>
          <p:nvPr/>
        </p:nvCxnSpPr>
        <p:spPr>
          <a:xfrm>
            <a:off x="3919836" y="2341102"/>
            <a:ext cx="18002" cy="1008112"/>
          </a:xfrm>
          <a:prstGeom prst="line">
            <a:avLst/>
          </a:prstGeom>
        </p:spPr>
        <p:style>
          <a:lnRef idx="2">
            <a:schemeClr val="dk1"/>
          </a:lnRef>
          <a:fillRef idx="0">
            <a:schemeClr val="dk1"/>
          </a:fillRef>
          <a:effectRef idx="1">
            <a:schemeClr val="dk1"/>
          </a:effectRef>
          <a:fontRef idx="minor">
            <a:schemeClr val="tx1"/>
          </a:fontRef>
        </p:style>
      </p:cxnSp>
      <p:sp>
        <p:nvSpPr>
          <p:cNvPr id="7" name="Rectangle 6"/>
          <p:cNvSpPr/>
          <p:nvPr/>
        </p:nvSpPr>
        <p:spPr>
          <a:xfrm>
            <a:off x="2785710" y="2341102"/>
            <a:ext cx="936104" cy="1225481"/>
          </a:xfrm>
          <a:prstGeom prst="rect">
            <a:avLst/>
          </a:prstGeom>
          <a:blipFill>
            <a:blip r:embed="rId2"/>
            <a:tile tx="0" ty="0" sx="100000" sy="100000" flip="none" algn="tl"/>
          </a:blipFill>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
        <p:nvSpPr>
          <p:cNvPr id="6" name="Right Arrow 5"/>
          <p:cNvSpPr/>
          <p:nvPr/>
        </p:nvSpPr>
        <p:spPr>
          <a:xfrm rot="8592215">
            <a:off x="3050847" y="2333130"/>
            <a:ext cx="2535622" cy="526516"/>
          </a:xfrm>
          <a:prstGeom prst="rightArrow">
            <a:avLst/>
          </a:prstGeom>
          <a:solidFill>
            <a:schemeClr val="tx2">
              <a:lumMod val="60000"/>
              <a:lumOff val="40000"/>
            </a:schemeClr>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Sun 4"/>
          <p:cNvSpPr/>
          <p:nvPr/>
        </p:nvSpPr>
        <p:spPr>
          <a:xfrm>
            <a:off x="5491567" y="468894"/>
            <a:ext cx="1368152" cy="1368152"/>
          </a:xfrm>
          <a:prstGeom prst="sun">
            <a:avLst/>
          </a:prstGeom>
          <a:solidFill>
            <a:srgbClr val="FFFF0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cxnSp>
        <p:nvCxnSpPr>
          <p:cNvPr id="11" name="Straight Connector 10"/>
          <p:cNvCxnSpPr/>
          <p:nvPr/>
        </p:nvCxnSpPr>
        <p:spPr>
          <a:xfrm flipV="1">
            <a:off x="3721814" y="1837046"/>
            <a:ext cx="396044" cy="504056"/>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1957618" y="1837046"/>
            <a:ext cx="828092" cy="504056"/>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H="1">
            <a:off x="1921614" y="3566583"/>
            <a:ext cx="864096" cy="1078775"/>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3721814" y="3566583"/>
            <a:ext cx="396044" cy="1078775"/>
          </a:xfrm>
          <a:prstGeom prst="line">
            <a:avLst/>
          </a:prstGeom>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971600" y="5149369"/>
            <a:ext cx="1512168" cy="369332"/>
          </a:xfrm>
          <a:prstGeom prst="rect">
            <a:avLst/>
          </a:prstGeom>
          <a:noFill/>
        </p:spPr>
        <p:txBody>
          <a:bodyPr wrap="square" rtlCol="1">
            <a:spAutoFit/>
          </a:bodyPr>
          <a:lstStyle/>
          <a:p>
            <a:r>
              <a:rPr lang="en-US" b="1" dirty="0" smtClean="0">
                <a:latin typeface="Baskerville Old Face" pitchFamily="18" charset="0"/>
              </a:rPr>
              <a:t>DAY</a:t>
            </a:r>
            <a:endParaRPr lang="fa-IR" b="1" dirty="0">
              <a:latin typeface="Baskerville Old Face" pitchFamily="18" charset="0"/>
            </a:endParaRPr>
          </a:p>
        </p:txBody>
      </p:sp>
      <p:cxnSp>
        <p:nvCxnSpPr>
          <p:cNvPr id="20" name="Straight Connector 19"/>
          <p:cNvCxnSpPr/>
          <p:nvPr/>
        </p:nvCxnSpPr>
        <p:spPr>
          <a:xfrm flipH="1">
            <a:off x="3919836" y="2089074"/>
            <a:ext cx="234026" cy="253656"/>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3937838" y="3349214"/>
            <a:ext cx="216024" cy="360040"/>
          </a:xfrm>
          <a:prstGeom prst="line">
            <a:avLst/>
          </a:prstGeom>
        </p:spPr>
        <p:style>
          <a:lnRef idx="2">
            <a:schemeClr val="dk1"/>
          </a:lnRef>
          <a:fillRef idx="0">
            <a:schemeClr val="dk1"/>
          </a:fillRef>
          <a:effectRef idx="1">
            <a:schemeClr val="dk1"/>
          </a:effectRef>
          <a:fontRef idx="minor">
            <a:schemeClr val="tx1"/>
          </a:fontRef>
        </p:style>
      </p:cxnSp>
      <p:sp>
        <p:nvSpPr>
          <p:cNvPr id="16" name="Cloud Callout 15"/>
          <p:cNvSpPr/>
          <p:nvPr/>
        </p:nvSpPr>
        <p:spPr>
          <a:xfrm>
            <a:off x="4945950" y="2713899"/>
            <a:ext cx="792088" cy="759862"/>
          </a:xfrm>
          <a:prstGeom prst="cloudCallout">
            <a:avLst>
              <a:gd name="adj1" fmla="val -14913"/>
              <a:gd name="adj2" fmla="val 39918"/>
            </a:avLst>
          </a:prstGeom>
          <a:solidFill>
            <a:srgbClr val="388647"/>
          </a:solidFill>
          <a:ln>
            <a:solidFill>
              <a:srgbClr val="35562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Cloud Callout 18"/>
          <p:cNvSpPr/>
          <p:nvPr/>
        </p:nvSpPr>
        <p:spPr>
          <a:xfrm>
            <a:off x="5652120" y="2529263"/>
            <a:ext cx="792088" cy="759862"/>
          </a:xfrm>
          <a:prstGeom prst="cloudCallout">
            <a:avLst>
              <a:gd name="adj1" fmla="val -14913"/>
              <a:gd name="adj2" fmla="val 39918"/>
            </a:avLst>
          </a:prstGeom>
          <a:solidFill>
            <a:srgbClr val="388647"/>
          </a:solidFill>
          <a:ln>
            <a:solidFill>
              <a:srgbClr val="35562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Cloud Callout 20"/>
          <p:cNvSpPr/>
          <p:nvPr/>
        </p:nvSpPr>
        <p:spPr>
          <a:xfrm rot="10195462">
            <a:off x="5543346" y="3246004"/>
            <a:ext cx="792088" cy="759862"/>
          </a:xfrm>
          <a:prstGeom prst="cloudCallout">
            <a:avLst>
              <a:gd name="adj1" fmla="val -14913"/>
              <a:gd name="adj2" fmla="val 39918"/>
            </a:avLst>
          </a:prstGeom>
          <a:solidFill>
            <a:srgbClr val="388647"/>
          </a:solidFill>
          <a:ln>
            <a:solidFill>
              <a:srgbClr val="35562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3" name="Curved Connector 2"/>
          <p:cNvCxnSpPr/>
          <p:nvPr/>
        </p:nvCxnSpPr>
        <p:spPr>
          <a:xfrm rot="16200000" flipV="1">
            <a:off x="2847088" y="2297726"/>
            <a:ext cx="507314" cy="90009"/>
          </a:xfrm>
          <a:prstGeom prst="curvedConnector3">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9" name="Curved Connector 28"/>
          <p:cNvCxnSpPr/>
          <p:nvPr/>
        </p:nvCxnSpPr>
        <p:spPr>
          <a:xfrm rot="5400000">
            <a:off x="2911724" y="3583240"/>
            <a:ext cx="576064" cy="108012"/>
          </a:xfrm>
          <a:prstGeom prst="curvedConnector3">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1" name="Curved Connector 30"/>
          <p:cNvCxnSpPr/>
          <p:nvPr/>
        </p:nvCxnSpPr>
        <p:spPr>
          <a:xfrm rot="10800000" flipV="1">
            <a:off x="2497678" y="2909194"/>
            <a:ext cx="432048" cy="44648"/>
          </a:xfrm>
          <a:prstGeom prst="curvedConnector3">
            <a:avLst/>
          </a:prstGeom>
          <a:ln>
            <a:tailEnd type="arrow"/>
          </a:ln>
        </p:spPr>
        <p:style>
          <a:lnRef idx="2">
            <a:schemeClr val="accent5"/>
          </a:lnRef>
          <a:fillRef idx="0">
            <a:schemeClr val="accent5"/>
          </a:fillRef>
          <a:effectRef idx="1">
            <a:schemeClr val="accent5"/>
          </a:effectRef>
          <a:fontRef idx="minor">
            <a:schemeClr val="tx1"/>
          </a:fontRef>
        </p:style>
      </p:cxnSp>
      <p:sp>
        <p:nvSpPr>
          <p:cNvPr id="33" name="Half Frame 32"/>
          <p:cNvSpPr/>
          <p:nvPr/>
        </p:nvSpPr>
        <p:spPr>
          <a:xfrm>
            <a:off x="1741594" y="1621022"/>
            <a:ext cx="2577064" cy="3240360"/>
          </a:xfrm>
          <a:prstGeom prst="halfFrame">
            <a:avLst>
              <a:gd name="adj1" fmla="val 8338"/>
              <a:gd name="adj2" fmla="val 7883"/>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a:solidFill>
                <a:schemeClr val="tx1"/>
              </a:solidFill>
            </a:endParaRPr>
          </a:p>
        </p:txBody>
      </p:sp>
      <p:sp>
        <p:nvSpPr>
          <p:cNvPr id="35" name="Half Frame 34"/>
          <p:cNvSpPr/>
          <p:nvPr/>
        </p:nvSpPr>
        <p:spPr>
          <a:xfrm rot="10800000">
            <a:off x="1741592" y="1621022"/>
            <a:ext cx="2577065" cy="3240360"/>
          </a:xfrm>
          <a:prstGeom prst="halfFrame">
            <a:avLst>
              <a:gd name="adj1" fmla="val 9248"/>
              <a:gd name="adj2" fmla="val 7883"/>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a:solidFill>
                <a:schemeClr val="tx1"/>
              </a:solidFill>
            </a:endParaRPr>
          </a:p>
        </p:txBody>
      </p:sp>
      <p:pic>
        <p:nvPicPr>
          <p:cNvPr id="23" name="Picture 2" descr="I:\New Folder (2)\Figure6.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87610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6" name="Rectangle 5"/>
          <p:cNvSpPr/>
          <p:nvPr/>
        </p:nvSpPr>
        <p:spPr>
          <a:xfrm>
            <a:off x="6013684" y="548680"/>
            <a:ext cx="1366628" cy="12241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5" name="Moon 4"/>
          <p:cNvSpPr/>
          <p:nvPr/>
        </p:nvSpPr>
        <p:spPr>
          <a:xfrm rot="10343891">
            <a:off x="4874847" y="1085676"/>
            <a:ext cx="502245" cy="974459"/>
          </a:xfrm>
          <a:prstGeom prst="mo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33" name="Rectangle 32"/>
          <p:cNvSpPr/>
          <p:nvPr/>
        </p:nvSpPr>
        <p:spPr>
          <a:xfrm>
            <a:off x="3419872" y="4365104"/>
            <a:ext cx="756084" cy="350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2" name="TextBox 31"/>
          <p:cNvSpPr txBox="1"/>
          <p:nvPr/>
        </p:nvSpPr>
        <p:spPr>
          <a:xfrm>
            <a:off x="1124000" y="5129658"/>
            <a:ext cx="1503784" cy="369332"/>
          </a:xfrm>
          <a:prstGeom prst="rect">
            <a:avLst/>
          </a:prstGeom>
          <a:noFill/>
        </p:spPr>
        <p:txBody>
          <a:bodyPr wrap="square" rtlCol="1">
            <a:spAutoFit/>
          </a:bodyPr>
          <a:lstStyle/>
          <a:p>
            <a:r>
              <a:rPr lang="en-US" b="1" dirty="0" smtClean="0">
                <a:latin typeface="Baskerville Old Face" pitchFamily="18" charset="0"/>
              </a:rPr>
              <a:t>NIGHT</a:t>
            </a:r>
            <a:endParaRPr lang="fa-IR" b="1" dirty="0">
              <a:latin typeface="Baskerville Old Face" pitchFamily="18" charset="0"/>
            </a:endParaRPr>
          </a:p>
        </p:txBody>
      </p:sp>
      <p:sp>
        <p:nvSpPr>
          <p:cNvPr id="50" name="Cloud Callout 49"/>
          <p:cNvSpPr/>
          <p:nvPr/>
        </p:nvSpPr>
        <p:spPr>
          <a:xfrm>
            <a:off x="4729926" y="2656638"/>
            <a:ext cx="792088" cy="759862"/>
          </a:xfrm>
          <a:prstGeom prst="cloudCallout">
            <a:avLst>
              <a:gd name="adj1" fmla="val -14913"/>
              <a:gd name="adj2" fmla="val 39918"/>
            </a:avLst>
          </a:prstGeom>
          <a:solidFill>
            <a:srgbClr val="388647"/>
          </a:solidFill>
          <a:ln>
            <a:solidFill>
              <a:srgbClr val="35562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1" name="Cloud Callout 50"/>
          <p:cNvSpPr/>
          <p:nvPr/>
        </p:nvSpPr>
        <p:spPr>
          <a:xfrm>
            <a:off x="5436096" y="2472002"/>
            <a:ext cx="792088" cy="759862"/>
          </a:xfrm>
          <a:prstGeom prst="cloudCallout">
            <a:avLst>
              <a:gd name="adj1" fmla="val -14913"/>
              <a:gd name="adj2" fmla="val 39918"/>
            </a:avLst>
          </a:prstGeom>
          <a:solidFill>
            <a:srgbClr val="388647"/>
          </a:solidFill>
          <a:ln>
            <a:solidFill>
              <a:srgbClr val="35562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2" name="Cloud Callout 51"/>
          <p:cNvSpPr/>
          <p:nvPr/>
        </p:nvSpPr>
        <p:spPr>
          <a:xfrm rot="10195462">
            <a:off x="5327322" y="3188743"/>
            <a:ext cx="792088" cy="759862"/>
          </a:xfrm>
          <a:prstGeom prst="cloudCallout">
            <a:avLst>
              <a:gd name="adj1" fmla="val -14913"/>
              <a:gd name="adj2" fmla="val 39918"/>
            </a:avLst>
          </a:prstGeom>
          <a:solidFill>
            <a:srgbClr val="388647"/>
          </a:solidFill>
          <a:ln>
            <a:solidFill>
              <a:srgbClr val="35562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6" name="Rectangle 35"/>
          <p:cNvSpPr/>
          <p:nvPr/>
        </p:nvSpPr>
        <p:spPr>
          <a:xfrm>
            <a:off x="2782433" y="2331929"/>
            <a:ext cx="936104" cy="1225481"/>
          </a:xfrm>
          <a:prstGeom prst="rect">
            <a:avLst/>
          </a:prstGeom>
          <a:blipFill>
            <a:blip r:embed="rId2"/>
            <a:tile tx="0" ty="0" sx="100000" sy="100000" flip="none" algn="tl"/>
          </a:blipFill>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cxnSp>
        <p:nvCxnSpPr>
          <p:cNvPr id="40" name="Straight Connector 39"/>
          <p:cNvCxnSpPr/>
          <p:nvPr/>
        </p:nvCxnSpPr>
        <p:spPr>
          <a:xfrm flipV="1">
            <a:off x="3718537" y="1837046"/>
            <a:ext cx="396044" cy="504056"/>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flipH="1" flipV="1">
            <a:off x="1954341" y="1837046"/>
            <a:ext cx="828092" cy="504056"/>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flipH="1">
            <a:off x="1918337" y="3566583"/>
            <a:ext cx="864096" cy="1078775"/>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a:off x="3718537" y="3566583"/>
            <a:ext cx="396044" cy="1078775"/>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flipH="1">
            <a:off x="3916559" y="2089074"/>
            <a:ext cx="234026" cy="253656"/>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a:off x="3916559" y="2341102"/>
            <a:ext cx="18002" cy="1008112"/>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a:off x="3934561" y="3349214"/>
            <a:ext cx="216024" cy="360040"/>
          </a:xfrm>
          <a:prstGeom prst="line">
            <a:avLst/>
          </a:prstGeom>
        </p:spPr>
        <p:style>
          <a:lnRef idx="2">
            <a:schemeClr val="dk1"/>
          </a:lnRef>
          <a:fillRef idx="0">
            <a:schemeClr val="dk1"/>
          </a:fillRef>
          <a:effectRef idx="1">
            <a:schemeClr val="dk1"/>
          </a:effectRef>
          <a:fontRef idx="minor">
            <a:schemeClr val="tx1"/>
          </a:fontRef>
        </p:style>
      </p:cxnSp>
      <p:cxnSp>
        <p:nvCxnSpPr>
          <p:cNvPr id="57" name="Curved Connector 56"/>
          <p:cNvCxnSpPr/>
          <p:nvPr/>
        </p:nvCxnSpPr>
        <p:spPr>
          <a:xfrm rot="16200000" flipH="1">
            <a:off x="3006391" y="2206255"/>
            <a:ext cx="440188" cy="205830"/>
          </a:xfrm>
          <a:prstGeom prst="curved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58" name="Curved Connector 57"/>
          <p:cNvCxnSpPr/>
          <p:nvPr/>
        </p:nvCxnSpPr>
        <p:spPr>
          <a:xfrm rot="5400000" flipH="1" flipV="1">
            <a:off x="2933101" y="3514840"/>
            <a:ext cx="380934" cy="216024"/>
          </a:xfrm>
          <a:prstGeom prst="curvedConnector3">
            <a:avLst/>
          </a:prstGeom>
          <a:ln>
            <a:tailEnd type="arrow"/>
          </a:ln>
        </p:spPr>
        <p:style>
          <a:lnRef idx="2">
            <a:schemeClr val="accent5"/>
          </a:lnRef>
          <a:fillRef idx="0">
            <a:schemeClr val="accent5"/>
          </a:fillRef>
          <a:effectRef idx="1">
            <a:schemeClr val="accent5"/>
          </a:effectRef>
          <a:fontRef idx="minor">
            <a:schemeClr val="tx1"/>
          </a:fontRef>
        </p:style>
      </p:cxnSp>
      <p:cxnSp>
        <p:nvCxnSpPr>
          <p:cNvPr id="59" name="Curved Connector 58"/>
          <p:cNvCxnSpPr/>
          <p:nvPr/>
        </p:nvCxnSpPr>
        <p:spPr>
          <a:xfrm flipV="1">
            <a:off x="2582449" y="2905189"/>
            <a:ext cx="399968" cy="97305"/>
          </a:xfrm>
          <a:prstGeom prst="curvedConnector3">
            <a:avLst/>
          </a:prstGeom>
          <a:ln>
            <a:tailEnd type="arrow"/>
          </a:ln>
        </p:spPr>
        <p:style>
          <a:lnRef idx="2">
            <a:schemeClr val="accent5"/>
          </a:lnRef>
          <a:fillRef idx="0">
            <a:schemeClr val="accent5"/>
          </a:fillRef>
          <a:effectRef idx="1">
            <a:schemeClr val="accent5"/>
          </a:effectRef>
          <a:fontRef idx="minor">
            <a:schemeClr val="tx1"/>
          </a:fontRef>
        </p:style>
      </p:cxnSp>
      <p:sp>
        <p:nvSpPr>
          <p:cNvPr id="60" name="Half Frame 59"/>
          <p:cNvSpPr/>
          <p:nvPr/>
        </p:nvSpPr>
        <p:spPr>
          <a:xfrm>
            <a:off x="1738317" y="1621022"/>
            <a:ext cx="2577064" cy="3240360"/>
          </a:xfrm>
          <a:prstGeom prst="halfFrame">
            <a:avLst>
              <a:gd name="adj1" fmla="val 8338"/>
              <a:gd name="adj2" fmla="val 7883"/>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a:solidFill>
                <a:schemeClr val="tx1"/>
              </a:solidFill>
            </a:endParaRPr>
          </a:p>
        </p:txBody>
      </p:sp>
      <p:sp>
        <p:nvSpPr>
          <p:cNvPr id="61" name="Half Frame 60"/>
          <p:cNvSpPr/>
          <p:nvPr/>
        </p:nvSpPr>
        <p:spPr>
          <a:xfrm rot="10800000">
            <a:off x="1738315" y="1621022"/>
            <a:ext cx="2577065" cy="3240360"/>
          </a:xfrm>
          <a:prstGeom prst="halfFrame">
            <a:avLst>
              <a:gd name="adj1" fmla="val 9248"/>
              <a:gd name="adj2" fmla="val 7883"/>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a:solidFill>
                <a:schemeClr val="tx1"/>
              </a:solidFill>
            </a:endParaRPr>
          </a:p>
        </p:txBody>
      </p:sp>
      <p:pic>
        <p:nvPicPr>
          <p:cNvPr id="22" name="Picture 2" descr="I:\New Folder (2)\Figure6.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H="1" flipV="1">
            <a:off x="3916559" y="2331929"/>
            <a:ext cx="198022" cy="1290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934561" y="2089076"/>
            <a:ext cx="180020" cy="12601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75117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4" name="Rectangle 3"/>
          <p:cNvSpPr/>
          <p:nvPr/>
        </p:nvSpPr>
        <p:spPr>
          <a:xfrm>
            <a:off x="1558986" y="4689938"/>
            <a:ext cx="5256584" cy="216024"/>
          </a:xfrm>
          <a:prstGeom prst="rect">
            <a:avLst/>
          </a:prstGeom>
          <a:ln/>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5" name="Rectangle 4"/>
          <p:cNvSpPr/>
          <p:nvPr/>
        </p:nvSpPr>
        <p:spPr>
          <a:xfrm>
            <a:off x="2207058" y="3319409"/>
            <a:ext cx="144016" cy="13681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7" name="Rectangle 6"/>
          <p:cNvSpPr/>
          <p:nvPr/>
        </p:nvSpPr>
        <p:spPr>
          <a:xfrm>
            <a:off x="5674763" y="1303185"/>
            <a:ext cx="204703"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8"/>
          <p:cNvSpPr/>
          <p:nvPr/>
        </p:nvSpPr>
        <p:spPr>
          <a:xfrm>
            <a:off x="5674763" y="4003485"/>
            <a:ext cx="204703" cy="684076"/>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6" name="Rectangle 5"/>
          <p:cNvSpPr/>
          <p:nvPr/>
        </p:nvSpPr>
        <p:spPr>
          <a:xfrm rot="19741248">
            <a:off x="1805353" y="2202219"/>
            <a:ext cx="4392488" cy="216024"/>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0" name="Rectangle 9"/>
          <p:cNvSpPr/>
          <p:nvPr/>
        </p:nvSpPr>
        <p:spPr>
          <a:xfrm>
            <a:off x="5674763" y="1879249"/>
            <a:ext cx="204703" cy="1224136"/>
          </a:xfrm>
          <a:prstGeom prst="rect">
            <a:avLst/>
          </a:prstGeom>
          <a:blipFill>
            <a:blip r:embed="rId2"/>
            <a:tile tx="0" ty="0" sx="100000" sy="100000" flip="none" algn="tl"/>
          </a:blipFill>
          <a:ln>
            <a:solidFill>
              <a:srgbClr val="0070C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11" name="Rectangle 10"/>
          <p:cNvSpPr/>
          <p:nvPr/>
        </p:nvSpPr>
        <p:spPr>
          <a:xfrm>
            <a:off x="5674763" y="3103385"/>
            <a:ext cx="204703" cy="900100"/>
          </a:xfrm>
          <a:prstGeom prst="rect">
            <a:avLst/>
          </a:prstGeom>
          <a:blipFill>
            <a:blip r:embed="rId2"/>
            <a:tile tx="0" ty="0" sx="100000" sy="100000" flip="none" algn="tl"/>
          </a:blipFill>
          <a:ln>
            <a:solidFill>
              <a:srgbClr val="0070C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cxnSp>
        <p:nvCxnSpPr>
          <p:cNvPr id="13" name="Straight Connector 12"/>
          <p:cNvCxnSpPr/>
          <p:nvPr/>
        </p:nvCxnSpPr>
        <p:spPr>
          <a:xfrm flipH="1">
            <a:off x="2495090" y="1717231"/>
            <a:ext cx="4104456" cy="1962218"/>
          </a:xfrm>
          <a:prstGeom prst="line">
            <a:avLst/>
          </a:prstGeom>
          <a:ln>
            <a:solidFill>
              <a:schemeClr val="accent5">
                <a:lumMod val="60000"/>
                <a:lumOff val="40000"/>
              </a:schemeClr>
            </a:solidFill>
            <a:prstDash val="sysDot"/>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flipH="1">
            <a:off x="2583104" y="2725343"/>
            <a:ext cx="4104456" cy="1962218"/>
          </a:xfrm>
          <a:prstGeom prst="line">
            <a:avLst/>
          </a:prstGeom>
          <a:ln>
            <a:solidFill>
              <a:schemeClr val="accent5">
                <a:lumMod val="60000"/>
                <a:lumOff val="40000"/>
              </a:schemeClr>
            </a:solidFill>
            <a:prstDash val="sysDot"/>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19" name="Sun 18"/>
          <p:cNvSpPr/>
          <p:nvPr/>
        </p:nvSpPr>
        <p:spPr>
          <a:xfrm>
            <a:off x="6815570" y="871137"/>
            <a:ext cx="864096" cy="1008112"/>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3" name="Straight Connector 2"/>
          <p:cNvCxnSpPr/>
          <p:nvPr/>
        </p:nvCxnSpPr>
        <p:spPr>
          <a:xfrm>
            <a:off x="2351074" y="3391417"/>
            <a:ext cx="0" cy="1296144"/>
          </a:xfrm>
          <a:prstGeom prst="line">
            <a:avLst/>
          </a:prstGeom>
          <a:ln>
            <a:prstDash val="sysDash"/>
          </a:ln>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a:off x="2351074" y="4687561"/>
            <a:ext cx="3323689" cy="0"/>
          </a:xfrm>
          <a:prstGeom prst="line">
            <a:avLst/>
          </a:prstGeom>
          <a:ln>
            <a:prstDash val="sysDash"/>
          </a:ln>
        </p:spPr>
        <p:style>
          <a:lnRef idx="3">
            <a:schemeClr val="accent5"/>
          </a:lnRef>
          <a:fillRef idx="0">
            <a:schemeClr val="accent5"/>
          </a:fillRef>
          <a:effectRef idx="2">
            <a:schemeClr val="accent5"/>
          </a:effectRef>
          <a:fontRef idx="minor">
            <a:schemeClr val="tx1"/>
          </a:fontRef>
        </p:style>
      </p:cxnSp>
      <p:pic>
        <p:nvPicPr>
          <p:cNvPr id="20" name="Picture 2" descr="I:\New Folder (2)\Figure6.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21310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4" name="Rectangle 3"/>
          <p:cNvSpPr/>
          <p:nvPr/>
        </p:nvSpPr>
        <p:spPr>
          <a:xfrm>
            <a:off x="1558986" y="4689938"/>
            <a:ext cx="5256584" cy="216024"/>
          </a:xfrm>
          <a:prstGeom prst="rect">
            <a:avLst/>
          </a:prstGeom>
          <a:ln/>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5" name="Rectangle 4"/>
          <p:cNvSpPr/>
          <p:nvPr/>
        </p:nvSpPr>
        <p:spPr>
          <a:xfrm>
            <a:off x="2207058" y="3319409"/>
            <a:ext cx="144016" cy="13681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7" name="Rectangle 6"/>
          <p:cNvSpPr/>
          <p:nvPr/>
        </p:nvSpPr>
        <p:spPr>
          <a:xfrm>
            <a:off x="5674763" y="1303185"/>
            <a:ext cx="204703"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8"/>
          <p:cNvSpPr/>
          <p:nvPr/>
        </p:nvSpPr>
        <p:spPr>
          <a:xfrm>
            <a:off x="5674763" y="4003485"/>
            <a:ext cx="204703" cy="684076"/>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6" name="Rectangle 5"/>
          <p:cNvSpPr/>
          <p:nvPr/>
        </p:nvSpPr>
        <p:spPr>
          <a:xfrm rot="19741248">
            <a:off x="1805353" y="2202219"/>
            <a:ext cx="4392488" cy="216024"/>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0" name="Rectangle 9"/>
          <p:cNvSpPr/>
          <p:nvPr/>
        </p:nvSpPr>
        <p:spPr>
          <a:xfrm>
            <a:off x="5674763" y="1879249"/>
            <a:ext cx="204703" cy="1224136"/>
          </a:xfrm>
          <a:prstGeom prst="rect">
            <a:avLst/>
          </a:prstGeom>
          <a:blipFill>
            <a:blip r:embed="rId2"/>
            <a:tile tx="0" ty="0" sx="100000" sy="100000" flip="none" algn="tl"/>
          </a:blipFill>
          <a:ln>
            <a:solidFill>
              <a:srgbClr val="0070C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11" name="Rectangle 10"/>
          <p:cNvSpPr/>
          <p:nvPr/>
        </p:nvSpPr>
        <p:spPr>
          <a:xfrm>
            <a:off x="5674763" y="3103385"/>
            <a:ext cx="204703" cy="900100"/>
          </a:xfrm>
          <a:prstGeom prst="rect">
            <a:avLst/>
          </a:prstGeom>
          <a:blipFill>
            <a:blip r:embed="rId2"/>
            <a:tile tx="0" ty="0" sx="100000" sy="100000" flip="none" algn="tl"/>
          </a:blipFill>
          <a:ln>
            <a:solidFill>
              <a:srgbClr val="0070C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cxnSp>
        <p:nvCxnSpPr>
          <p:cNvPr id="3" name="Straight Connector 2"/>
          <p:cNvCxnSpPr/>
          <p:nvPr/>
        </p:nvCxnSpPr>
        <p:spPr>
          <a:xfrm>
            <a:off x="2351074" y="3391417"/>
            <a:ext cx="0" cy="1296144"/>
          </a:xfrm>
          <a:prstGeom prst="line">
            <a:avLst/>
          </a:prstGeom>
          <a:ln>
            <a:prstDash val="sysDash"/>
          </a:ln>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a:off x="2351074" y="4687561"/>
            <a:ext cx="3323689" cy="0"/>
          </a:xfrm>
          <a:prstGeom prst="line">
            <a:avLst/>
          </a:prstGeom>
          <a:ln>
            <a:prstDash val="sysDash"/>
          </a:ln>
        </p:spPr>
        <p:style>
          <a:lnRef idx="3">
            <a:schemeClr val="accent5"/>
          </a:lnRef>
          <a:fillRef idx="0">
            <a:schemeClr val="accent5"/>
          </a:fillRef>
          <a:effectRef idx="2">
            <a:schemeClr val="accent5"/>
          </a:effectRef>
          <a:fontRef idx="minor">
            <a:schemeClr val="tx1"/>
          </a:fontRef>
        </p:style>
      </p:cxnSp>
      <p:pic>
        <p:nvPicPr>
          <p:cNvPr id="20" name="Picture 2" descr="I:\New Folder (2)\Figure6.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Moon 1"/>
          <p:cNvSpPr/>
          <p:nvPr/>
        </p:nvSpPr>
        <p:spPr>
          <a:xfrm rot="10263912">
            <a:off x="7092280" y="871137"/>
            <a:ext cx="432048" cy="846094"/>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Freeform 21"/>
          <p:cNvSpPr/>
          <p:nvPr/>
        </p:nvSpPr>
        <p:spPr>
          <a:xfrm>
            <a:off x="4406348" y="3750365"/>
            <a:ext cx="340139" cy="940905"/>
          </a:xfrm>
          <a:custGeom>
            <a:avLst/>
            <a:gdLst>
              <a:gd name="connsiteX0" fmla="*/ 205409 w 340139"/>
              <a:gd name="connsiteY0" fmla="*/ 940905 h 940905"/>
              <a:gd name="connsiteX1" fmla="*/ 19878 w 340139"/>
              <a:gd name="connsiteY1" fmla="*/ 755374 h 940905"/>
              <a:gd name="connsiteX2" fmla="*/ 324678 w 340139"/>
              <a:gd name="connsiteY2" fmla="*/ 556592 h 940905"/>
              <a:gd name="connsiteX3" fmla="*/ 112643 w 340139"/>
              <a:gd name="connsiteY3" fmla="*/ 384313 h 940905"/>
              <a:gd name="connsiteX4" fmla="*/ 178904 w 340139"/>
              <a:gd name="connsiteY4" fmla="*/ 0 h 94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139" h="940905">
                <a:moveTo>
                  <a:pt x="205409" y="940905"/>
                </a:moveTo>
                <a:cubicBezTo>
                  <a:pt x="102704" y="880165"/>
                  <a:pt x="0" y="819426"/>
                  <a:pt x="19878" y="755374"/>
                </a:cubicBezTo>
                <a:cubicBezTo>
                  <a:pt x="39756" y="691322"/>
                  <a:pt x="309217" y="618435"/>
                  <a:pt x="324678" y="556592"/>
                </a:cubicBezTo>
                <a:cubicBezTo>
                  <a:pt x="340139" y="494749"/>
                  <a:pt x="136939" y="477078"/>
                  <a:pt x="112643" y="384313"/>
                </a:cubicBezTo>
                <a:cubicBezTo>
                  <a:pt x="88347" y="291548"/>
                  <a:pt x="133625" y="145774"/>
                  <a:pt x="178904" y="0"/>
                </a:cubicBezTo>
              </a:path>
            </a:pathLst>
          </a:custGeom>
          <a:ln>
            <a:prstDash val="sysDot"/>
            <a:headEnd type="none" w="med" len="med"/>
            <a:tailEnd type="arrow" w="med" len="med"/>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23" name="Freeform 22"/>
          <p:cNvSpPr/>
          <p:nvPr/>
        </p:nvSpPr>
        <p:spPr>
          <a:xfrm>
            <a:off x="3124200" y="3733800"/>
            <a:ext cx="340139" cy="940905"/>
          </a:xfrm>
          <a:custGeom>
            <a:avLst/>
            <a:gdLst>
              <a:gd name="connsiteX0" fmla="*/ 205409 w 340139"/>
              <a:gd name="connsiteY0" fmla="*/ 940905 h 940905"/>
              <a:gd name="connsiteX1" fmla="*/ 19878 w 340139"/>
              <a:gd name="connsiteY1" fmla="*/ 755374 h 940905"/>
              <a:gd name="connsiteX2" fmla="*/ 324678 w 340139"/>
              <a:gd name="connsiteY2" fmla="*/ 556592 h 940905"/>
              <a:gd name="connsiteX3" fmla="*/ 112643 w 340139"/>
              <a:gd name="connsiteY3" fmla="*/ 384313 h 940905"/>
              <a:gd name="connsiteX4" fmla="*/ 178904 w 340139"/>
              <a:gd name="connsiteY4" fmla="*/ 0 h 94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139" h="940905">
                <a:moveTo>
                  <a:pt x="205409" y="940905"/>
                </a:moveTo>
                <a:cubicBezTo>
                  <a:pt x="102704" y="880165"/>
                  <a:pt x="0" y="819426"/>
                  <a:pt x="19878" y="755374"/>
                </a:cubicBezTo>
                <a:cubicBezTo>
                  <a:pt x="39756" y="691322"/>
                  <a:pt x="309217" y="618435"/>
                  <a:pt x="324678" y="556592"/>
                </a:cubicBezTo>
                <a:cubicBezTo>
                  <a:pt x="340139" y="494749"/>
                  <a:pt x="136939" y="477078"/>
                  <a:pt x="112643" y="384313"/>
                </a:cubicBezTo>
                <a:cubicBezTo>
                  <a:pt x="88347" y="291548"/>
                  <a:pt x="133625" y="145774"/>
                  <a:pt x="178904" y="0"/>
                </a:cubicBezTo>
              </a:path>
            </a:pathLst>
          </a:custGeom>
          <a:ln>
            <a:prstDash val="sysDot"/>
            <a:headEnd type="none" w="med" len="med"/>
            <a:tailEnd type="arrow" w="med" len="med"/>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5789541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New Folder (2)\Removable Disk (I)\m\202_1-ChampionPrelimConceptAA.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8312"/>
            <a:ext cx="9036496" cy="6668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6512"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2" name="Rectangle 1"/>
          <p:cNvSpPr/>
          <p:nvPr/>
        </p:nvSpPr>
        <p:spPr>
          <a:xfrm>
            <a:off x="1038745" y="260648"/>
            <a:ext cx="7452320" cy="2677656"/>
          </a:xfrm>
          <a:prstGeom prst="rect">
            <a:avLst/>
          </a:prstGeom>
        </p:spPr>
        <p:txBody>
          <a:bodyPr wrap="square">
            <a:spAutoFit/>
          </a:bodyPr>
          <a:lstStyle/>
          <a:p>
            <a:pPr marL="342900" indent="-342900">
              <a:lnSpc>
                <a:spcPct val="150000"/>
              </a:lnSpc>
            </a:pPr>
            <a:r>
              <a:rPr lang="fa-IR" sz="1600" b="1" dirty="0">
                <a:solidFill>
                  <a:schemeClr val="tx2"/>
                </a:solidFill>
                <a:cs typeface="B Nazanin" pitchFamily="2" charset="-78"/>
              </a:rPr>
              <a:t>قوانین کلی سیستم کسب مستقیم:</a:t>
            </a:r>
            <a:endParaRPr lang="en-US" sz="1600" dirty="0">
              <a:solidFill>
                <a:schemeClr val="tx2"/>
              </a:solidFill>
              <a:cs typeface="B Nazanin" pitchFamily="2" charset="-78"/>
            </a:endParaRPr>
          </a:p>
          <a:p>
            <a:pPr marL="342900" indent="-342900"/>
            <a:r>
              <a:rPr lang="fa-IR" sz="1600" b="1" dirty="0">
                <a:cs typeface="B Nazanin" pitchFamily="2" charset="-78"/>
              </a:rPr>
              <a:t>1-    تحلیل یک ذخیره ساز گرمای خورشیدی که برای رسانش گرما به منزل استفاده می </a:t>
            </a:r>
            <a:r>
              <a:rPr lang="fa-IR" sz="1600" b="1" dirty="0" smtClean="0">
                <a:cs typeface="B Nazanin" pitchFamily="2" charset="-78"/>
              </a:rPr>
              <a:t>شو.</a:t>
            </a:r>
          </a:p>
          <a:p>
            <a:pPr marL="342900" indent="-342900"/>
            <a:r>
              <a:rPr lang="fa-IR" sz="1600" b="1" dirty="0" smtClean="0">
                <a:cs typeface="B Nazanin" pitchFamily="2" charset="-78"/>
              </a:rPr>
              <a:t>2-</a:t>
            </a:r>
            <a:r>
              <a:rPr lang="fa-IR" sz="1600" b="1" dirty="0">
                <a:cs typeface="B Nazanin" pitchFamily="2" charset="-78"/>
              </a:rPr>
              <a:t>    کفهایی که بعنوان جرم حرارتی استفاده می شوند نباید توسط فرشهای سرتاسری کاملاً پوشیده شده و تا حد ممکن کاملاً بدون کف پوش باشند.</a:t>
            </a:r>
            <a:endParaRPr lang="en-US" sz="1600" dirty="0">
              <a:cs typeface="B Nazanin" pitchFamily="2" charset="-78"/>
            </a:endParaRPr>
          </a:p>
          <a:p>
            <a:pPr marL="342900" indent="-342900"/>
            <a:r>
              <a:rPr lang="fa-IR" sz="1600" b="1" dirty="0" smtClean="0">
                <a:cs typeface="B Nazanin" pitchFamily="2" charset="-78"/>
              </a:rPr>
              <a:t>3-</a:t>
            </a:r>
            <a:r>
              <a:rPr lang="fa-IR" sz="1600" b="1" dirty="0">
                <a:cs typeface="B Nazanin" pitchFamily="2" charset="-78"/>
              </a:rPr>
              <a:t>    استفاده از رنگ تیره برای کفها ، استفاده از رنگ روشن برای دیوارهای کم جرم و هر رنگ دلخواه برای دیوارهایی که بعنوان جرم حرارتی استفاده می شوند .</a:t>
            </a:r>
            <a:endParaRPr lang="en-US" sz="1600" dirty="0">
              <a:cs typeface="B Nazanin" pitchFamily="2" charset="-78"/>
            </a:endParaRPr>
          </a:p>
          <a:p>
            <a:pPr marL="342900" indent="-342900"/>
            <a:r>
              <a:rPr lang="fa-IR" sz="1600" b="1" dirty="0" smtClean="0">
                <a:cs typeface="B Nazanin" pitchFamily="2" charset="-78"/>
              </a:rPr>
              <a:t>4-</a:t>
            </a:r>
            <a:r>
              <a:rPr lang="fa-IR" sz="1600" b="1" dirty="0">
                <a:cs typeface="B Nazanin" pitchFamily="2" charset="-78"/>
              </a:rPr>
              <a:t>    استفاده از جرم حرارتی با ضخامت کم درفضای مسکونی با صرفه تر از جرم کلفترسطوح متمرکز کننده می باشد .</a:t>
            </a:r>
            <a:endParaRPr lang="en-US" sz="1600" dirty="0">
              <a:cs typeface="B Nazanin" pitchFamily="2" charset="-78"/>
            </a:endParaRPr>
          </a:p>
          <a:p>
            <a:pPr marL="342900" indent="-342900"/>
            <a:r>
              <a:rPr lang="fa-IR" sz="1600" b="1" dirty="0" smtClean="0">
                <a:cs typeface="B Nazanin" pitchFamily="2" charset="-78"/>
              </a:rPr>
              <a:t>5-</a:t>
            </a:r>
            <a:r>
              <a:rPr lang="fa-IR" sz="1600" b="1" dirty="0">
                <a:cs typeface="B Nazanin" pitchFamily="2" charset="-78"/>
              </a:rPr>
              <a:t> </a:t>
            </a:r>
            <a:r>
              <a:rPr lang="fa-IR" sz="1600" b="1" dirty="0" smtClean="0">
                <a:cs typeface="B Nazanin" pitchFamily="2" charset="-78"/>
              </a:rPr>
              <a:t> </a:t>
            </a:r>
            <a:r>
              <a:rPr lang="fa-IR" sz="1600" b="1" dirty="0">
                <a:cs typeface="B Nazanin" pitchFamily="2" charset="-78"/>
              </a:rPr>
              <a:t>  </a:t>
            </a:r>
            <a:r>
              <a:rPr lang="fa-IR" sz="1600" b="1" dirty="0" smtClean="0">
                <a:cs typeface="B Nazanin" pitchFamily="2" charset="-78"/>
              </a:rPr>
              <a:t>مساحت </a:t>
            </a:r>
            <a:r>
              <a:rPr lang="fa-IR" sz="1600" b="1" dirty="0">
                <a:cs typeface="B Nazanin" pitchFamily="2" charset="-78"/>
              </a:rPr>
              <a:t>سطوح جرمی بی حفاظ در معرض تابش باید 9 برابر مساحت شیشه ها باشد.</a:t>
            </a:r>
            <a:endParaRPr lang="en-US" sz="1600" dirty="0">
              <a:cs typeface="B Nazanin" pitchFamily="2" charset="-78"/>
            </a:endParaRPr>
          </a:p>
          <a:p>
            <a:pPr marL="342900" indent="-342900"/>
            <a:r>
              <a:rPr lang="fa-IR" sz="1600" b="1" dirty="0" smtClean="0">
                <a:cs typeface="B Nazanin" pitchFamily="2" charset="-78"/>
              </a:rPr>
              <a:t>6-</a:t>
            </a:r>
            <a:r>
              <a:rPr lang="fa-IR" sz="1600" b="1" dirty="0">
                <a:cs typeface="B Nazanin" pitchFamily="2" charset="-78"/>
              </a:rPr>
              <a:t>   دمای خورشیدی بدون استفاده از جرم حرارتی در کسب مستقیم استفاده می شود</a:t>
            </a:r>
            <a:r>
              <a:rPr lang="fa-IR" sz="1600" b="1" dirty="0" smtClean="0">
                <a:cs typeface="B Nazanin" pitchFamily="2" charset="-78"/>
              </a:rPr>
              <a:t>.</a:t>
            </a:r>
            <a:endParaRPr lang="en-US" sz="1600" dirty="0">
              <a:cs typeface="B Nazanin" pitchFamily="2" charset="-78"/>
            </a:endParaRPr>
          </a:p>
        </p:txBody>
      </p:sp>
      <p:pic>
        <p:nvPicPr>
          <p:cNvPr id="6"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18450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New Folder (2)\Removable Disk (I)\m\202_1-ChampionPrelimConceptAA.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8312"/>
            <a:ext cx="9036496" cy="6668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067944" y="675273"/>
            <a:ext cx="4572000" cy="1323439"/>
          </a:xfrm>
          <a:prstGeom prst="rect">
            <a:avLst/>
          </a:prstGeom>
        </p:spPr>
        <p:txBody>
          <a:bodyPr>
            <a:spAutoFit/>
          </a:bodyPr>
          <a:lstStyle/>
          <a:p>
            <a:r>
              <a:rPr lang="fa-IR" sz="1600" b="1" dirty="0" smtClean="0">
                <a:cs typeface="B Nazanin" pitchFamily="2" charset="-78"/>
              </a:rPr>
              <a:t>در یک سیستم کسب غیر مستقیم، جرم حرارتی بین فضای منزل و خورشید قرار گرفته پرتو خورشیدی که به آن می رسد را جذب می کند و از طریق رسانش به فضای منزل منتقل می کند. سیستم کسب غیر مستقیم 45-30 درصد از انرژی خورشیدی که به شیشه بعنوان جرم حرارتی می رسد مصرف می نماید. </a:t>
            </a:r>
            <a:endParaRPr lang="en-US" sz="1600" dirty="0" smtClean="0">
              <a:cs typeface="B Nazanin" pitchFamily="2" charset="-78"/>
            </a:endParaRPr>
          </a:p>
        </p:txBody>
      </p:sp>
      <p:sp>
        <p:nvSpPr>
          <p:cNvPr id="4" name="Rectangle 3"/>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5"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descr="D:\New Folder (2)\Removable Disk (I)\New Folder (2)\m\Trombe%20wall%20vs%20sunspace_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407" y="2132856"/>
            <a:ext cx="8562196" cy="25554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19839" y="275163"/>
            <a:ext cx="1904689"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000" b="1" cap="all" spc="0" dirty="0" smtClean="0">
                <a:ln w="0"/>
                <a:solidFill>
                  <a:schemeClr val="accent2">
                    <a:lumMod val="50000"/>
                  </a:schemeClr>
                </a:solidFill>
                <a:effectLst>
                  <a:reflection blurRad="12700" stA="50000" endPos="50000" dist="5000" dir="5400000" sy="-100000" rotWithShape="0"/>
                </a:effectLst>
                <a:cs typeface="B Nazanin" pitchFamily="2" charset="-78"/>
              </a:rPr>
              <a:t>کسب غیر مستقیم :</a:t>
            </a:r>
            <a:endParaRPr lang="fa-IR" sz="2000" b="1" cap="all" spc="0" dirty="0">
              <a:ln w="0"/>
              <a:solidFill>
                <a:schemeClr val="accent2">
                  <a:lumMod val="50000"/>
                </a:schemeClr>
              </a:solidFill>
              <a:effectLst>
                <a:reflection blurRad="12700" stA="50000" endPos="50000" dist="5000" dir="5400000" sy="-100000" rotWithShape="0"/>
              </a:effectLst>
              <a:cs typeface="B Nazanin" pitchFamily="2" charset="-78"/>
            </a:endParaRPr>
          </a:p>
        </p:txBody>
      </p:sp>
    </p:spTree>
    <p:extLst>
      <p:ext uri="{BB962C8B-B14F-4D97-AF65-F5344CB8AC3E}">
        <p14:creationId xmlns:p14="http://schemas.microsoft.com/office/powerpoint/2010/main" val="321339797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D:\New Folder (2)\Removable Disk (I)\m\202_1-ChampionPrelimConceptAA.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8312"/>
            <a:ext cx="9036496" cy="6668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descr="I:\New Folder (2)\Figure3.jpg"/>
          <p:cNvPicPr>
            <a:picLocks noChangeAspect="1" noChangeArrowheads="1"/>
          </p:cNvPicPr>
          <p:nvPr/>
        </p:nvPicPr>
        <p:blipFill rotWithShape="1">
          <a:blip r:embed="rId4">
            <a:extLst>
              <a:ext uri="{28A0092B-C50C-407E-A947-70E740481C1C}">
                <a14:useLocalDpi xmlns:a14="http://schemas.microsoft.com/office/drawing/2010/main" val="0"/>
              </a:ext>
            </a:extLst>
          </a:blip>
          <a:srcRect t="37184"/>
          <a:stretch/>
        </p:blipFill>
        <p:spPr bwMode="auto">
          <a:xfrm>
            <a:off x="3373810" y="271061"/>
            <a:ext cx="5486400" cy="39010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4" name="Picture 2" descr="I:\New Folder (2)\Figure6.jpg"/>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Figure 2: trombe wall">
            <a:hlinkClick r:id="rId7" tgtFrame="&quot;_blank&quot;"/>
          </p:cNvPr>
          <p:cNvPicPr/>
          <p:nvPr/>
        </p:nvPicPr>
        <p:blipFill>
          <a:blip r:embed="rId8" cstate="print"/>
          <a:srcRect/>
          <a:stretch>
            <a:fillRect/>
          </a:stretch>
        </p:blipFill>
        <p:spPr bwMode="auto">
          <a:xfrm>
            <a:off x="3385388" y="3068960"/>
            <a:ext cx="2402210" cy="2786705"/>
          </a:xfrm>
          <a:prstGeom prst="rect">
            <a:avLst/>
          </a:prstGeom>
          <a:noFill/>
          <a:ln w="9525">
            <a:noFill/>
            <a:miter lim="800000"/>
            <a:headEnd/>
            <a:tailEnd/>
          </a:ln>
        </p:spPr>
      </p:pic>
      <p:pic>
        <p:nvPicPr>
          <p:cNvPr id="2050" name="Picture 2" descr="D:\New Folder (2)\Removable Disk (I)\New Folder (2)\m\activesolarhouse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392" y="548680"/>
            <a:ext cx="3213384" cy="223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36136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42" name="Picture 2"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un 3"/>
          <p:cNvSpPr/>
          <p:nvPr/>
        </p:nvSpPr>
        <p:spPr>
          <a:xfrm>
            <a:off x="1835696" y="-41634"/>
            <a:ext cx="1080120" cy="1008112"/>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Freeform 5"/>
          <p:cNvSpPr/>
          <p:nvPr/>
        </p:nvSpPr>
        <p:spPr>
          <a:xfrm>
            <a:off x="-20028" y="4618306"/>
            <a:ext cx="3194462" cy="439629"/>
          </a:xfrm>
          <a:custGeom>
            <a:avLst/>
            <a:gdLst>
              <a:gd name="connsiteX0" fmla="*/ 3194462 w 3194462"/>
              <a:gd name="connsiteY0" fmla="*/ 0 h 439629"/>
              <a:gd name="connsiteX1" fmla="*/ 3075709 w 3194462"/>
              <a:gd name="connsiteY1" fmla="*/ 35626 h 439629"/>
              <a:gd name="connsiteX2" fmla="*/ 2980706 w 3194462"/>
              <a:gd name="connsiteY2" fmla="*/ 59376 h 439629"/>
              <a:gd name="connsiteX3" fmla="*/ 2909454 w 3194462"/>
              <a:gd name="connsiteY3" fmla="*/ 71252 h 439629"/>
              <a:gd name="connsiteX4" fmla="*/ 2838202 w 3194462"/>
              <a:gd name="connsiteY4" fmla="*/ 95002 h 439629"/>
              <a:gd name="connsiteX5" fmla="*/ 2707574 w 3194462"/>
              <a:gd name="connsiteY5" fmla="*/ 130628 h 439629"/>
              <a:gd name="connsiteX6" fmla="*/ 2636322 w 3194462"/>
              <a:gd name="connsiteY6" fmla="*/ 154379 h 439629"/>
              <a:gd name="connsiteX7" fmla="*/ 2565070 w 3194462"/>
              <a:gd name="connsiteY7" fmla="*/ 178130 h 439629"/>
              <a:gd name="connsiteX8" fmla="*/ 2529444 w 3194462"/>
              <a:gd name="connsiteY8" fmla="*/ 190005 h 439629"/>
              <a:gd name="connsiteX9" fmla="*/ 2481943 w 3194462"/>
              <a:gd name="connsiteY9" fmla="*/ 201880 h 439629"/>
              <a:gd name="connsiteX10" fmla="*/ 2446317 w 3194462"/>
              <a:gd name="connsiteY10" fmla="*/ 213756 h 439629"/>
              <a:gd name="connsiteX11" fmla="*/ 2375065 w 3194462"/>
              <a:gd name="connsiteY11" fmla="*/ 261257 h 439629"/>
              <a:gd name="connsiteX12" fmla="*/ 2303813 w 3194462"/>
              <a:gd name="connsiteY12" fmla="*/ 285008 h 439629"/>
              <a:gd name="connsiteX13" fmla="*/ 2268187 w 3194462"/>
              <a:gd name="connsiteY13" fmla="*/ 308758 h 439629"/>
              <a:gd name="connsiteX14" fmla="*/ 2173184 w 3194462"/>
              <a:gd name="connsiteY14" fmla="*/ 320634 h 439629"/>
              <a:gd name="connsiteX15" fmla="*/ 2113807 w 3194462"/>
              <a:gd name="connsiteY15" fmla="*/ 332509 h 439629"/>
              <a:gd name="connsiteX16" fmla="*/ 1816924 w 3194462"/>
              <a:gd name="connsiteY16" fmla="*/ 344384 h 439629"/>
              <a:gd name="connsiteX17" fmla="*/ 1733797 w 3194462"/>
              <a:gd name="connsiteY17" fmla="*/ 368135 h 439629"/>
              <a:gd name="connsiteX18" fmla="*/ 1650670 w 3194462"/>
              <a:gd name="connsiteY18" fmla="*/ 391886 h 439629"/>
              <a:gd name="connsiteX19" fmla="*/ 1508166 w 3194462"/>
              <a:gd name="connsiteY19" fmla="*/ 403761 h 439629"/>
              <a:gd name="connsiteX20" fmla="*/ 1413163 w 3194462"/>
              <a:gd name="connsiteY20" fmla="*/ 415636 h 439629"/>
              <a:gd name="connsiteX21" fmla="*/ 581891 w 3194462"/>
              <a:gd name="connsiteY21" fmla="*/ 427512 h 439629"/>
              <a:gd name="connsiteX22" fmla="*/ 0 w 3194462"/>
              <a:gd name="connsiteY22" fmla="*/ 439387 h 43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94462" h="439629">
                <a:moveTo>
                  <a:pt x="3194462" y="0"/>
                </a:moveTo>
                <a:cubicBezTo>
                  <a:pt x="3088084" y="42550"/>
                  <a:pt x="3182746" y="8866"/>
                  <a:pt x="3075709" y="35626"/>
                </a:cubicBezTo>
                <a:cubicBezTo>
                  <a:pt x="2965846" y="63092"/>
                  <a:pt x="3141186" y="30198"/>
                  <a:pt x="2980706" y="59376"/>
                </a:cubicBezTo>
                <a:cubicBezTo>
                  <a:pt x="2957016" y="63683"/>
                  <a:pt x="2932813" y="65412"/>
                  <a:pt x="2909454" y="71252"/>
                </a:cubicBezTo>
                <a:cubicBezTo>
                  <a:pt x="2885166" y="77324"/>
                  <a:pt x="2838202" y="95002"/>
                  <a:pt x="2838202" y="95002"/>
                </a:cubicBezTo>
                <a:cubicBezTo>
                  <a:pt x="2766386" y="142880"/>
                  <a:pt x="2838284" y="102619"/>
                  <a:pt x="2707574" y="130628"/>
                </a:cubicBezTo>
                <a:cubicBezTo>
                  <a:pt x="2683094" y="135874"/>
                  <a:pt x="2660073" y="146462"/>
                  <a:pt x="2636322" y="154379"/>
                </a:cubicBezTo>
                <a:lnTo>
                  <a:pt x="2565070" y="178130"/>
                </a:lnTo>
                <a:cubicBezTo>
                  <a:pt x="2553195" y="182088"/>
                  <a:pt x="2541588" y="186969"/>
                  <a:pt x="2529444" y="190005"/>
                </a:cubicBezTo>
                <a:cubicBezTo>
                  <a:pt x="2513610" y="193963"/>
                  <a:pt x="2497636" y="197396"/>
                  <a:pt x="2481943" y="201880"/>
                </a:cubicBezTo>
                <a:cubicBezTo>
                  <a:pt x="2469907" y="205319"/>
                  <a:pt x="2457259" y="207677"/>
                  <a:pt x="2446317" y="213756"/>
                </a:cubicBezTo>
                <a:cubicBezTo>
                  <a:pt x="2421364" y="227619"/>
                  <a:pt x="2402145" y="252230"/>
                  <a:pt x="2375065" y="261257"/>
                </a:cubicBezTo>
                <a:cubicBezTo>
                  <a:pt x="2351314" y="269174"/>
                  <a:pt x="2324644" y="271121"/>
                  <a:pt x="2303813" y="285008"/>
                </a:cubicBezTo>
                <a:cubicBezTo>
                  <a:pt x="2291938" y="292925"/>
                  <a:pt x="2281956" y="305003"/>
                  <a:pt x="2268187" y="308758"/>
                </a:cubicBezTo>
                <a:cubicBezTo>
                  <a:pt x="2237397" y="317155"/>
                  <a:pt x="2204727" y="315781"/>
                  <a:pt x="2173184" y="320634"/>
                </a:cubicBezTo>
                <a:cubicBezTo>
                  <a:pt x="2153234" y="323703"/>
                  <a:pt x="2133947" y="331166"/>
                  <a:pt x="2113807" y="332509"/>
                </a:cubicBezTo>
                <a:cubicBezTo>
                  <a:pt x="2014986" y="339097"/>
                  <a:pt x="1915885" y="340426"/>
                  <a:pt x="1816924" y="344384"/>
                </a:cubicBezTo>
                <a:cubicBezTo>
                  <a:pt x="1731525" y="372852"/>
                  <a:pt x="1838150" y="338321"/>
                  <a:pt x="1733797" y="368135"/>
                </a:cubicBezTo>
                <a:cubicBezTo>
                  <a:pt x="1703130" y="376897"/>
                  <a:pt x="1683662" y="387762"/>
                  <a:pt x="1650670" y="391886"/>
                </a:cubicBezTo>
                <a:cubicBezTo>
                  <a:pt x="1603372" y="397798"/>
                  <a:pt x="1555595" y="399018"/>
                  <a:pt x="1508166" y="403761"/>
                </a:cubicBezTo>
                <a:cubicBezTo>
                  <a:pt x="1476410" y="406936"/>
                  <a:pt x="1445067" y="414818"/>
                  <a:pt x="1413163" y="415636"/>
                </a:cubicBezTo>
                <a:cubicBezTo>
                  <a:pt x="1136135" y="422739"/>
                  <a:pt x="858982" y="423553"/>
                  <a:pt x="581891" y="427512"/>
                </a:cubicBezTo>
                <a:cubicBezTo>
                  <a:pt x="166308" y="442354"/>
                  <a:pt x="360289" y="439387"/>
                  <a:pt x="0" y="439387"/>
                </a:cubicBezTo>
              </a:path>
            </a:pathLst>
          </a:cu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8" name="Freeform 7"/>
          <p:cNvSpPr/>
          <p:nvPr/>
        </p:nvSpPr>
        <p:spPr>
          <a:xfrm>
            <a:off x="7596336" y="4626598"/>
            <a:ext cx="1547663" cy="320634"/>
          </a:xfrm>
          <a:custGeom>
            <a:avLst/>
            <a:gdLst>
              <a:gd name="connsiteX0" fmla="*/ 0 w 1508167"/>
              <a:gd name="connsiteY0" fmla="*/ 0 h 320634"/>
              <a:gd name="connsiteX1" fmla="*/ 59377 w 1508167"/>
              <a:gd name="connsiteY1" fmla="*/ 11875 h 320634"/>
              <a:gd name="connsiteX2" fmla="*/ 451263 w 1508167"/>
              <a:gd name="connsiteY2" fmla="*/ 35626 h 320634"/>
              <a:gd name="connsiteX3" fmla="*/ 486889 w 1508167"/>
              <a:gd name="connsiteY3" fmla="*/ 47501 h 320634"/>
              <a:gd name="connsiteX4" fmla="*/ 522515 w 1508167"/>
              <a:gd name="connsiteY4" fmla="*/ 83127 h 320634"/>
              <a:gd name="connsiteX5" fmla="*/ 688769 w 1508167"/>
              <a:gd name="connsiteY5" fmla="*/ 142504 h 320634"/>
              <a:gd name="connsiteX6" fmla="*/ 1128156 w 1508167"/>
              <a:gd name="connsiteY6" fmla="*/ 154379 h 320634"/>
              <a:gd name="connsiteX7" fmla="*/ 1235034 w 1508167"/>
              <a:gd name="connsiteY7" fmla="*/ 190005 h 320634"/>
              <a:gd name="connsiteX8" fmla="*/ 1270660 w 1508167"/>
              <a:gd name="connsiteY8" fmla="*/ 201881 h 320634"/>
              <a:gd name="connsiteX9" fmla="*/ 1330037 w 1508167"/>
              <a:gd name="connsiteY9" fmla="*/ 261257 h 320634"/>
              <a:gd name="connsiteX10" fmla="*/ 1436915 w 1508167"/>
              <a:gd name="connsiteY10" fmla="*/ 320634 h 320634"/>
              <a:gd name="connsiteX11" fmla="*/ 1508167 w 1508167"/>
              <a:gd name="connsiteY11" fmla="*/ 320634 h 3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67" h="320634">
                <a:moveTo>
                  <a:pt x="0" y="0"/>
                </a:moveTo>
                <a:cubicBezTo>
                  <a:pt x="19792" y="3958"/>
                  <a:pt x="39230" y="10654"/>
                  <a:pt x="59377" y="11875"/>
                </a:cubicBezTo>
                <a:cubicBezTo>
                  <a:pt x="214513" y="21277"/>
                  <a:pt x="319084" y="2582"/>
                  <a:pt x="451263" y="35626"/>
                </a:cubicBezTo>
                <a:cubicBezTo>
                  <a:pt x="463407" y="38662"/>
                  <a:pt x="475014" y="43543"/>
                  <a:pt x="486889" y="47501"/>
                </a:cubicBezTo>
                <a:cubicBezTo>
                  <a:pt x="498764" y="59376"/>
                  <a:pt x="509258" y="72816"/>
                  <a:pt x="522515" y="83127"/>
                </a:cubicBezTo>
                <a:cubicBezTo>
                  <a:pt x="593385" y="138249"/>
                  <a:pt x="595557" y="138361"/>
                  <a:pt x="688769" y="142504"/>
                </a:cubicBezTo>
                <a:cubicBezTo>
                  <a:pt x="835140" y="149009"/>
                  <a:pt x="981694" y="150421"/>
                  <a:pt x="1128156" y="154379"/>
                </a:cubicBezTo>
                <a:lnTo>
                  <a:pt x="1235034" y="190005"/>
                </a:lnTo>
                <a:lnTo>
                  <a:pt x="1270660" y="201881"/>
                </a:lnTo>
                <a:cubicBezTo>
                  <a:pt x="1314204" y="267197"/>
                  <a:pt x="1270659" y="211776"/>
                  <a:pt x="1330037" y="261257"/>
                </a:cubicBezTo>
                <a:cubicBezTo>
                  <a:pt x="1370638" y="295090"/>
                  <a:pt x="1368705" y="320634"/>
                  <a:pt x="1436915" y="320634"/>
                </a:cubicBezTo>
                <a:lnTo>
                  <a:pt x="1508167" y="320634"/>
                </a:lnTo>
              </a:path>
            </a:pathLst>
          </a:cu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9" name="Rectangle 8"/>
          <p:cNvSpPr/>
          <p:nvPr/>
        </p:nvSpPr>
        <p:spPr>
          <a:xfrm>
            <a:off x="3275856" y="4882118"/>
            <a:ext cx="4176464" cy="160317"/>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6" name="Rectangle 15"/>
          <p:cNvSpPr/>
          <p:nvPr/>
        </p:nvSpPr>
        <p:spPr>
          <a:xfrm>
            <a:off x="7452320" y="2478646"/>
            <a:ext cx="144016" cy="30243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Rectangle 17"/>
          <p:cNvSpPr/>
          <p:nvPr/>
        </p:nvSpPr>
        <p:spPr>
          <a:xfrm rot="1153524">
            <a:off x="4197244" y="1833998"/>
            <a:ext cx="396044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Rectangle 21"/>
          <p:cNvSpPr/>
          <p:nvPr/>
        </p:nvSpPr>
        <p:spPr>
          <a:xfrm rot="18491279">
            <a:off x="2390131" y="2216735"/>
            <a:ext cx="2510754" cy="1408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0" name="Straight Connector 19"/>
          <p:cNvCxnSpPr/>
          <p:nvPr/>
        </p:nvCxnSpPr>
        <p:spPr>
          <a:xfrm flipH="1">
            <a:off x="3275856" y="4854910"/>
            <a:ext cx="4176464" cy="0"/>
          </a:xfrm>
          <a:prstGeom prst="line">
            <a:avLst/>
          </a:prstGeom>
          <a:ln w="76200">
            <a:prstDash val="dash"/>
          </a:ln>
        </p:spPr>
        <p:style>
          <a:lnRef idx="3">
            <a:schemeClr val="dk1"/>
          </a:lnRef>
          <a:fillRef idx="0">
            <a:schemeClr val="dk1"/>
          </a:fillRef>
          <a:effectRef idx="2">
            <a:schemeClr val="dk1"/>
          </a:effectRef>
          <a:fontRef idx="minor">
            <a:schemeClr val="tx1"/>
          </a:fontRef>
        </p:style>
      </p:cxnSp>
      <p:sp>
        <p:nvSpPr>
          <p:cNvPr id="21" name="Rectangle 20"/>
          <p:cNvSpPr/>
          <p:nvPr/>
        </p:nvSpPr>
        <p:spPr>
          <a:xfrm>
            <a:off x="7236296" y="5502982"/>
            <a:ext cx="576064" cy="216024"/>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24" name="Rectangle 23"/>
          <p:cNvSpPr/>
          <p:nvPr/>
        </p:nvSpPr>
        <p:spPr>
          <a:xfrm>
            <a:off x="2943969" y="5517232"/>
            <a:ext cx="576064" cy="216024"/>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23" name="Rectangle 22"/>
          <p:cNvSpPr/>
          <p:nvPr/>
        </p:nvSpPr>
        <p:spPr>
          <a:xfrm>
            <a:off x="3146961" y="4647460"/>
            <a:ext cx="128895" cy="8555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6" name="Straight Connector 25"/>
          <p:cNvCxnSpPr/>
          <p:nvPr/>
        </p:nvCxnSpPr>
        <p:spPr>
          <a:xfrm>
            <a:off x="3211409" y="2982702"/>
            <a:ext cx="0" cy="1664758"/>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H="1">
            <a:off x="3995936" y="4261512"/>
            <a:ext cx="2304256" cy="0"/>
          </a:xfrm>
          <a:prstGeom prst="line">
            <a:avLst/>
          </a:prstGeom>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a:off x="6300192" y="4261512"/>
            <a:ext cx="1152128" cy="492826"/>
          </a:xfrm>
          <a:prstGeom prst="line">
            <a:avLst/>
          </a:prstGeom>
        </p:spPr>
        <p:style>
          <a:lnRef idx="3">
            <a:schemeClr val="dk1"/>
          </a:lnRef>
          <a:fillRef idx="0">
            <a:schemeClr val="dk1"/>
          </a:fillRef>
          <a:effectRef idx="2">
            <a:schemeClr val="dk1"/>
          </a:effectRef>
          <a:fontRef idx="minor">
            <a:schemeClr val="tx1"/>
          </a:fontRef>
        </p:style>
      </p:cxnSp>
      <p:cxnSp>
        <p:nvCxnSpPr>
          <p:cNvPr id="1025" name="Straight Connector 1024"/>
          <p:cNvCxnSpPr>
            <a:endCxn id="23" idx="0"/>
          </p:cNvCxnSpPr>
          <p:nvPr/>
        </p:nvCxnSpPr>
        <p:spPr>
          <a:xfrm flipH="1">
            <a:off x="3211409" y="4261512"/>
            <a:ext cx="784527" cy="385948"/>
          </a:xfrm>
          <a:prstGeom prst="line">
            <a:avLst/>
          </a:prstGeom>
        </p:spPr>
        <p:style>
          <a:lnRef idx="3">
            <a:schemeClr val="dk1"/>
          </a:lnRef>
          <a:fillRef idx="0">
            <a:schemeClr val="dk1"/>
          </a:fillRef>
          <a:effectRef idx="2">
            <a:schemeClr val="dk1"/>
          </a:effectRef>
          <a:fontRef idx="minor">
            <a:schemeClr val="tx1"/>
          </a:fontRef>
        </p:style>
      </p:cxnSp>
      <p:cxnSp>
        <p:nvCxnSpPr>
          <p:cNvPr id="1028" name="Straight Connector 1027"/>
          <p:cNvCxnSpPr/>
          <p:nvPr/>
        </p:nvCxnSpPr>
        <p:spPr>
          <a:xfrm flipV="1">
            <a:off x="6300192" y="2982702"/>
            <a:ext cx="0" cy="1278810"/>
          </a:xfrm>
          <a:prstGeom prst="line">
            <a:avLst/>
          </a:prstGeom>
        </p:spPr>
        <p:style>
          <a:lnRef idx="3">
            <a:schemeClr val="dk1"/>
          </a:lnRef>
          <a:fillRef idx="0">
            <a:schemeClr val="dk1"/>
          </a:fillRef>
          <a:effectRef idx="2">
            <a:schemeClr val="dk1"/>
          </a:effectRef>
          <a:fontRef idx="minor">
            <a:schemeClr val="tx1"/>
          </a:fontRef>
        </p:style>
      </p:cxnSp>
      <p:cxnSp>
        <p:nvCxnSpPr>
          <p:cNvPr id="1030" name="Straight Connector 1029"/>
          <p:cNvCxnSpPr/>
          <p:nvPr/>
        </p:nvCxnSpPr>
        <p:spPr>
          <a:xfrm flipV="1">
            <a:off x="6300192" y="2478646"/>
            <a:ext cx="1152128" cy="504056"/>
          </a:xfrm>
          <a:prstGeom prst="line">
            <a:avLst/>
          </a:prstGeom>
        </p:spPr>
        <p:style>
          <a:lnRef idx="3">
            <a:schemeClr val="dk1"/>
          </a:lnRef>
          <a:fillRef idx="0">
            <a:schemeClr val="dk1"/>
          </a:fillRef>
          <a:effectRef idx="2">
            <a:schemeClr val="dk1"/>
          </a:effectRef>
          <a:fontRef idx="minor">
            <a:schemeClr val="tx1"/>
          </a:fontRef>
        </p:style>
      </p:cxnSp>
      <p:cxnSp>
        <p:nvCxnSpPr>
          <p:cNvPr id="1032" name="Straight Connector 1031"/>
          <p:cNvCxnSpPr/>
          <p:nvPr/>
        </p:nvCxnSpPr>
        <p:spPr>
          <a:xfrm>
            <a:off x="3995936" y="2982702"/>
            <a:ext cx="0" cy="1278810"/>
          </a:xfrm>
          <a:prstGeom prst="line">
            <a:avLst/>
          </a:prstGeom>
        </p:spPr>
        <p:style>
          <a:lnRef idx="3">
            <a:schemeClr val="dk1"/>
          </a:lnRef>
          <a:fillRef idx="0">
            <a:schemeClr val="dk1"/>
          </a:fillRef>
          <a:effectRef idx="2">
            <a:schemeClr val="dk1"/>
          </a:effectRef>
          <a:fontRef idx="minor">
            <a:schemeClr val="tx1"/>
          </a:fontRef>
        </p:style>
      </p:cxnSp>
      <p:cxnSp>
        <p:nvCxnSpPr>
          <p:cNvPr id="1034" name="Straight Connector 1033"/>
          <p:cNvCxnSpPr/>
          <p:nvPr/>
        </p:nvCxnSpPr>
        <p:spPr>
          <a:xfrm>
            <a:off x="4656827" y="2334630"/>
            <a:ext cx="1643365" cy="648072"/>
          </a:xfrm>
          <a:prstGeom prst="line">
            <a:avLst/>
          </a:prstGeom>
        </p:spPr>
        <p:style>
          <a:lnRef idx="3">
            <a:schemeClr val="dk1"/>
          </a:lnRef>
          <a:fillRef idx="0">
            <a:schemeClr val="dk1"/>
          </a:fillRef>
          <a:effectRef idx="2">
            <a:schemeClr val="dk1"/>
          </a:effectRef>
          <a:fontRef idx="minor">
            <a:schemeClr val="tx1"/>
          </a:fontRef>
        </p:style>
      </p:cxnSp>
      <p:cxnSp>
        <p:nvCxnSpPr>
          <p:cNvPr id="1036" name="Straight Connector 1035"/>
          <p:cNvCxnSpPr/>
          <p:nvPr/>
        </p:nvCxnSpPr>
        <p:spPr>
          <a:xfrm flipH="1">
            <a:off x="3995936" y="2334630"/>
            <a:ext cx="660891" cy="648072"/>
          </a:xfrm>
          <a:prstGeom prst="line">
            <a:avLst/>
          </a:prstGeom>
        </p:spPr>
        <p:style>
          <a:lnRef idx="3">
            <a:schemeClr val="dk1"/>
          </a:lnRef>
          <a:fillRef idx="0">
            <a:schemeClr val="dk1"/>
          </a:fillRef>
          <a:effectRef idx="2">
            <a:schemeClr val="dk1"/>
          </a:effectRef>
          <a:fontRef idx="minor">
            <a:schemeClr val="tx1"/>
          </a:fontRef>
        </p:style>
      </p:cxnSp>
      <p:cxnSp>
        <p:nvCxnSpPr>
          <p:cNvPr id="1038" name="Straight Connector 1037"/>
          <p:cNvCxnSpPr/>
          <p:nvPr/>
        </p:nvCxnSpPr>
        <p:spPr>
          <a:xfrm>
            <a:off x="4427984" y="1398526"/>
            <a:ext cx="228843" cy="936104"/>
          </a:xfrm>
          <a:prstGeom prst="line">
            <a:avLst/>
          </a:prstGeom>
        </p:spPr>
        <p:style>
          <a:lnRef idx="3">
            <a:schemeClr val="dk1"/>
          </a:lnRef>
          <a:fillRef idx="0">
            <a:schemeClr val="dk1"/>
          </a:fillRef>
          <a:effectRef idx="2">
            <a:schemeClr val="dk1"/>
          </a:effectRef>
          <a:fontRef idx="minor">
            <a:schemeClr val="tx1"/>
          </a:fontRef>
        </p:style>
      </p:cxnSp>
      <p:cxnSp>
        <p:nvCxnSpPr>
          <p:cNvPr id="1042" name="Straight Connector 1041"/>
          <p:cNvCxnSpPr/>
          <p:nvPr/>
        </p:nvCxnSpPr>
        <p:spPr>
          <a:xfrm flipH="1" flipV="1">
            <a:off x="3491880" y="2622662"/>
            <a:ext cx="504057" cy="360040"/>
          </a:xfrm>
          <a:prstGeom prst="line">
            <a:avLst/>
          </a:prstGeom>
        </p:spPr>
        <p:style>
          <a:lnRef idx="3">
            <a:schemeClr val="dk1"/>
          </a:lnRef>
          <a:fillRef idx="0">
            <a:schemeClr val="dk1"/>
          </a:fillRef>
          <a:effectRef idx="2">
            <a:schemeClr val="dk1"/>
          </a:effectRef>
          <a:fontRef idx="minor">
            <a:schemeClr val="tx1"/>
          </a:fontRef>
        </p:style>
      </p:cxnSp>
      <p:cxnSp>
        <p:nvCxnSpPr>
          <p:cNvPr id="1047" name="Straight Arrow Connector 1046"/>
          <p:cNvCxnSpPr/>
          <p:nvPr/>
        </p:nvCxnSpPr>
        <p:spPr>
          <a:xfrm>
            <a:off x="2483768" y="966478"/>
            <a:ext cx="663193" cy="1836204"/>
          </a:xfrm>
          <a:prstGeom prst="straightConnector1">
            <a:avLst/>
          </a:prstGeom>
          <a:ln>
            <a:solidFill>
              <a:srgbClr val="FF0000"/>
            </a:solidFill>
            <a:prstDash val="solid"/>
            <a:tailEnd type="arrow"/>
          </a:ln>
        </p:spPr>
        <p:style>
          <a:lnRef idx="3">
            <a:schemeClr val="accent6"/>
          </a:lnRef>
          <a:fillRef idx="0">
            <a:schemeClr val="accent6"/>
          </a:fillRef>
          <a:effectRef idx="2">
            <a:schemeClr val="accent6"/>
          </a:effectRef>
          <a:fontRef idx="minor">
            <a:schemeClr val="tx1"/>
          </a:fontRef>
        </p:style>
      </p:cxnSp>
      <p:cxnSp>
        <p:nvCxnSpPr>
          <p:cNvPr id="1057" name="Straight Connector 1056"/>
          <p:cNvCxnSpPr/>
          <p:nvPr/>
        </p:nvCxnSpPr>
        <p:spPr>
          <a:xfrm flipH="1">
            <a:off x="3995937" y="4261512"/>
            <a:ext cx="432047" cy="593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p:cNvCxnSpPr/>
          <p:nvPr/>
        </p:nvCxnSpPr>
        <p:spPr>
          <a:xfrm flipH="1">
            <a:off x="4860032" y="4261512"/>
            <a:ext cx="72008" cy="593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1" name="Straight Connector 1060"/>
          <p:cNvCxnSpPr/>
          <p:nvPr/>
        </p:nvCxnSpPr>
        <p:spPr>
          <a:xfrm>
            <a:off x="5364088" y="4261512"/>
            <a:ext cx="407320" cy="593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3" name="Straight Connector 1062"/>
          <p:cNvCxnSpPr/>
          <p:nvPr/>
        </p:nvCxnSpPr>
        <p:spPr>
          <a:xfrm>
            <a:off x="5962546" y="4261512"/>
            <a:ext cx="697686" cy="6206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p:cNvCxnSpPr/>
          <p:nvPr/>
        </p:nvCxnSpPr>
        <p:spPr>
          <a:xfrm>
            <a:off x="3851920" y="4350854"/>
            <a:ext cx="2664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3513168" y="4494870"/>
            <a:ext cx="33078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3275856" y="4647460"/>
            <a:ext cx="3888432" cy="81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8" name="Rectangle 1067"/>
          <p:cNvSpPr/>
          <p:nvPr/>
        </p:nvSpPr>
        <p:spPr>
          <a:xfrm>
            <a:off x="3146961" y="3025552"/>
            <a:ext cx="108748" cy="2918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un 6"/>
          <p:cNvSpPr/>
          <p:nvPr/>
        </p:nvSpPr>
        <p:spPr>
          <a:xfrm>
            <a:off x="251520" y="1614550"/>
            <a:ext cx="1080120" cy="1008112"/>
          </a:xfrm>
          <a:prstGeom prst="sun">
            <a:avLst/>
          </a:prstGeom>
          <a:solidFill>
            <a:srgbClr val="EFEF1D"/>
          </a:solidFill>
          <a:ln>
            <a:solidFill>
              <a:srgbClr val="9DA02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44" name="Straight Arrow Connector 1043"/>
          <p:cNvCxnSpPr/>
          <p:nvPr/>
        </p:nvCxnSpPr>
        <p:spPr>
          <a:xfrm>
            <a:off x="1331640" y="2658666"/>
            <a:ext cx="2664296" cy="1795820"/>
          </a:xfrm>
          <a:prstGeom prst="straightConnector1">
            <a:avLst/>
          </a:prstGeom>
          <a:ln>
            <a:prstDash val="sysDash"/>
            <a:tailEnd type="arrow"/>
          </a:ln>
        </p:spPr>
        <p:style>
          <a:lnRef idx="3">
            <a:schemeClr val="accent5"/>
          </a:lnRef>
          <a:fillRef idx="0">
            <a:schemeClr val="accent5"/>
          </a:fillRef>
          <a:effectRef idx="2">
            <a:schemeClr val="accent5"/>
          </a:effectRef>
          <a:fontRef idx="minor">
            <a:schemeClr val="tx1"/>
          </a:fontRef>
        </p:style>
      </p:cxnSp>
      <p:cxnSp>
        <p:nvCxnSpPr>
          <p:cNvPr id="11" name="Straight Connector 10"/>
          <p:cNvCxnSpPr/>
          <p:nvPr/>
        </p:nvCxnSpPr>
        <p:spPr>
          <a:xfrm>
            <a:off x="3491880" y="2626056"/>
            <a:ext cx="504057" cy="35664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flipV="1">
            <a:off x="3995936" y="2982702"/>
            <a:ext cx="1" cy="127881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a:stCxn id="1068" idx="0"/>
            <a:endCxn id="23" idx="0"/>
          </p:cNvCxnSpPr>
          <p:nvPr/>
        </p:nvCxnSpPr>
        <p:spPr>
          <a:xfrm>
            <a:off x="3201335" y="3025552"/>
            <a:ext cx="10074" cy="1621908"/>
          </a:xfrm>
          <a:prstGeom prst="line">
            <a:avLst/>
          </a:prstGeom>
        </p:spPr>
        <p:style>
          <a:lnRef idx="3">
            <a:schemeClr val="accent1"/>
          </a:lnRef>
          <a:fillRef idx="0">
            <a:schemeClr val="accent1"/>
          </a:fillRef>
          <a:effectRef idx="2">
            <a:schemeClr val="accent1"/>
          </a:effectRef>
          <a:fontRef idx="minor">
            <a:schemeClr val="tx1"/>
          </a:fontRef>
        </p:style>
      </p:cxnSp>
      <p:cxnSp>
        <p:nvCxnSpPr>
          <p:cNvPr id="28" name="Straight Connector 27"/>
          <p:cNvCxnSpPr>
            <a:stCxn id="23" idx="0"/>
          </p:cNvCxnSpPr>
          <p:nvPr/>
        </p:nvCxnSpPr>
        <p:spPr>
          <a:xfrm flipV="1">
            <a:off x="3211409" y="4261512"/>
            <a:ext cx="784528" cy="385948"/>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flipH="1">
            <a:off x="3232002" y="2852936"/>
            <a:ext cx="54791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239346" y="2924944"/>
            <a:ext cx="612574" cy="631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211409" y="2982702"/>
            <a:ext cx="762256" cy="800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3239346" y="3140968"/>
            <a:ext cx="756591" cy="835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239345" y="3366925"/>
            <a:ext cx="756591" cy="832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211409" y="3602791"/>
            <a:ext cx="762257" cy="834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23" idx="0"/>
          </p:cNvCxnSpPr>
          <p:nvPr/>
        </p:nvCxnSpPr>
        <p:spPr>
          <a:xfrm flipH="1">
            <a:off x="3211409" y="3751149"/>
            <a:ext cx="820531" cy="896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211409" y="2780928"/>
            <a:ext cx="496495" cy="519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509629" y="3933056"/>
            <a:ext cx="486308" cy="561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3635896" y="4077072"/>
            <a:ext cx="360041"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1331638" y="2643686"/>
            <a:ext cx="1869695" cy="1274390"/>
          </a:xfrm>
          <a:prstGeom prst="line">
            <a:avLst/>
          </a:prstGeom>
        </p:spPr>
        <p:style>
          <a:lnRef idx="3">
            <a:schemeClr val="accent5"/>
          </a:lnRef>
          <a:fillRef idx="0">
            <a:schemeClr val="accent5"/>
          </a:fillRef>
          <a:effectRef idx="2">
            <a:schemeClr val="accent5"/>
          </a:effectRef>
          <a:fontRef idx="minor">
            <a:schemeClr val="tx1"/>
          </a:fontRef>
        </p:style>
      </p:cxnSp>
      <p:cxnSp>
        <p:nvCxnSpPr>
          <p:cNvPr id="70" name="Straight Connector 69"/>
          <p:cNvCxnSpPr/>
          <p:nvPr/>
        </p:nvCxnSpPr>
        <p:spPr>
          <a:xfrm flipV="1">
            <a:off x="3213068" y="2730674"/>
            <a:ext cx="432440" cy="441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3194470" y="2708920"/>
            <a:ext cx="369418" cy="395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3211074" y="2658666"/>
            <a:ext cx="311833" cy="366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urved Connector 90"/>
          <p:cNvCxnSpPr/>
          <p:nvPr/>
        </p:nvCxnSpPr>
        <p:spPr>
          <a:xfrm>
            <a:off x="3752783" y="3240760"/>
            <a:ext cx="675201" cy="404264"/>
          </a:xfrm>
          <a:prstGeom prst="curvedConnector3">
            <a:avLst/>
          </a:prstGeom>
          <a:ln>
            <a:prstDash val="sysDot"/>
            <a:tailEnd type="arrow"/>
          </a:ln>
        </p:spPr>
        <p:style>
          <a:lnRef idx="2">
            <a:schemeClr val="accent2"/>
          </a:lnRef>
          <a:fillRef idx="0">
            <a:schemeClr val="accent2"/>
          </a:fillRef>
          <a:effectRef idx="1">
            <a:schemeClr val="accent2"/>
          </a:effectRef>
          <a:fontRef idx="minor">
            <a:schemeClr val="tx1"/>
          </a:fontRef>
        </p:style>
      </p:cxnSp>
      <p:cxnSp>
        <p:nvCxnSpPr>
          <p:cNvPr id="93" name="Curved Connector 92"/>
          <p:cNvCxnSpPr/>
          <p:nvPr/>
        </p:nvCxnSpPr>
        <p:spPr>
          <a:xfrm>
            <a:off x="4462264" y="3969159"/>
            <a:ext cx="576064" cy="460290"/>
          </a:xfrm>
          <a:prstGeom prst="curvedConnector3">
            <a:avLst/>
          </a:prstGeom>
          <a:ln>
            <a:prstDash val="sysDot"/>
            <a:tailEnd type="arrow"/>
          </a:ln>
        </p:spPr>
        <p:style>
          <a:lnRef idx="2">
            <a:schemeClr val="accent2"/>
          </a:lnRef>
          <a:fillRef idx="0">
            <a:schemeClr val="accent2"/>
          </a:fillRef>
          <a:effectRef idx="1">
            <a:schemeClr val="accent2"/>
          </a:effectRef>
          <a:fontRef idx="minor">
            <a:schemeClr val="tx1"/>
          </a:fontRef>
        </p:style>
      </p:cxnSp>
      <p:sp>
        <p:nvSpPr>
          <p:cNvPr id="2" name="TextBox 1"/>
          <p:cNvSpPr txBox="1"/>
          <p:nvPr/>
        </p:nvSpPr>
        <p:spPr>
          <a:xfrm>
            <a:off x="2101316" y="332655"/>
            <a:ext cx="548879" cy="246221"/>
          </a:xfrm>
          <a:prstGeom prst="rect">
            <a:avLst/>
          </a:prstGeom>
          <a:noFill/>
        </p:spPr>
        <p:txBody>
          <a:bodyPr wrap="square" rtlCol="1">
            <a:spAutoFit/>
          </a:bodyPr>
          <a:lstStyle/>
          <a:p>
            <a:pPr algn="ctr" rtl="0"/>
            <a:r>
              <a:rPr lang="en-US" sz="1000" b="1" dirty="0" smtClean="0"/>
              <a:t>SUM</a:t>
            </a:r>
            <a:endParaRPr lang="fa-IR" sz="1000" b="1" dirty="0"/>
          </a:p>
        </p:txBody>
      </p:sp>
      <p:sp>
        <p:nvSpPr>
          <p:cNvPr id="3" name="TextBox 2"/>
          <p:cNvSpPr txBox="1"/>
          <p:nvPr/>
        </p:nvSpPr>
        <p:spPr>
          <a:xfrm>
            <a:off x="293989" y="1988840"/>
            <a:ext cx="965643" cy="261610"/>
          </a:xfrm>
          <a:prstGeom prst="rect">
            <a:avLst/>
          </a:prstGeom>
          <a:noFill/>
        </p:spPr>
        <p:txBody>
          <a:bodyPr wrap="square" rtlCol="1">
            <a:spAutoFit/>
          </a:bodyPr>
          <a:lstStyle/>
          <a:p>
            <a:pPr algn="ctr"/>
            <a:r>
              <a:rPr lang="en-US" sz="1100" b="1" dirty="0" smtClean="0"/>
              <a:t>WIN</a:t>
            </a:r>
            <a:endParaRPr lang="fa-IR" sz="1100" b="1" dirty="0"/>
          </a:p>
        </p:txBody>
      </p:sp>
    </p:spTree>
    <p:extLst>
      <p:ext uri="{BB962C8B-B14F-4D97-AF65-F5344CB8AC3E}">
        <p14:creationId xmlns:p14="http://schemas.microsoft.com/office/powerpoint/2010/main" val="61638496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42" name="Picture 2"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Freeform 5"/>
          <p:cNvSpPr/>
          <p:nvPr/>
        </p:nvSpPr>
        <p:spPr>
          <a:xfrm>
            <a:off x="-20028" y="4618306"/>
            <a:ext cx="3194462" cy="439629"/>
          </a:xfrm>
          <a:custGeom>
            <a:avLst/>
            <a:gdLst>
              <a:gd name="connsiteX0" fmla="*/ 3194462 w 3194462"/>
              <a:gd name="connsiteY0" fmla="*/ 0 h 439629"/>
              <a:gd name="connsiteX1" fmla="*/ 3075709 w 3194462"/>
              <a:gd name="connsiteY1" fmla="*/ 35626 h 439629"/>
              <a:gd name="connsiteX2" fmla="*/ 2980706 w 3194462"/>
              <a:gd name="connsiteY2" fmla="*/ 59376 h 439629"/>
              <a:gd name="connsiteX3" fmla="*/ 2909454 w 3194462"/>
              <a:gd name="connsiteY3" fmla="*/ 71252 h 439629"/>
              <a:gd name="connsiteX4" fmla="*/ 2838202 w 3194462"/>
              <a:gd name="connsiteY4" fmla="*/ 95002 h 439629"/>
              <a:gd name="connsiteX5" fmla="*/ 2707574 w 3194462"/>
              <a:gd name="connsiteY5" fmla="*/ 130628 h 439629"/>
              <a:gd name="connsiteX6" fmla="*/ 2636322 w 3194462"/>
              <a:gd name="connsiteY6" fmla="*/ 154379 h 439629"/>
              <a:gd name="connsiteX7" fmla="*/ 2565070 w 3194462"/>
              <a:gd name="connsiteY7" fmla="*/ 178130 h 439629"/>
              <a:gd name="connsiteX8" fmla="*/ 2529444 w 3194462"/>
              <a:gd name="connsiteY8" fmla="*/ 190005 h 439629"/>
              <a:gd name="connsiteX9" fmla="*/ 2481943 w 3194462"/>
              <a:gd name="connsiteY9" fmla="*/ 201880 h 439629"/>
              <a:gd name="connsiteX10" fmla="*/ 2446317 w 3194462"/>
              <a:gd name="connsiteY10" fmla="*/ 213756 h 439629"/>
              <a:gd name="connsiteX11" fmla="*/ 2375065 w 3194462"/>
              <a:gd name="connsiteY11" fmla="*/ 261257 h 439629"/>
              <a:gd name="connsiteX12" fmla="*/ 2303813 w 3194462"/>
              <a:gd name="connsiteY12" fmla="*/ 285008 h 439629"/>
              <a:gd name="connsiteX13" fmla="*/ 2268187 w 3194462"/>
              <a:gd name="connsiteY13" fmla="*/ 308758 h 439629"/>
              <a:gd name="connsiteX14" fmla="*/ 2173184 w 3194462"/>
              <a:gd name="connsiteY14" fmla="*/ 320634 h 439629"/>
              <a:gd name="connsiteX15" fmla="*/ 2113807 w 3194462"/>
              <a:gd name="connsiteY15" fmla="*/ 332509 h 439629"/>
              <a:gd name="connsiteX16" fmla="*/ 1816924 w 3194462"/>
              <a:gd name="connsiteY16" fmla="*/ 344384 h 439629"/>
              <a:gd name="connsiteX17" fmla="*/ 1733797 w 3194462"/>
              <a:gd name="connsiteY17" fmla="*/ 368135 h 439629"/>
              <a:gd name="connsiteX18" fmla="*/ 1650670 w 3194462"/>
              <a:gd name="connsiteY18" fmla="*/ 391886 h 439629"/>
              <a:gd name="connsiteX19" fmla="*/ 1508166 w 3194462"/>
              <a:gd name="connsiteY19" fmla="*/ 403761 h 439629"/>
              <a:gd name="connsiteX20" fmla="*/ 1413163 w 3194462"/>
              <a:gd name="connsiteY20" fmla="*/ 415636 h 439629"/>
              <a:gd name="connsiteX21" fmla="*/ 581891 w 3194462"/>
              <a:gd name="connsiteY21" fmla="*/ 427512 h 439629"/>
              <a:gd name="connsiteX22" fmla="*/ 0 w 3194462"/>
              <a:gd name="connsiteY22" fmla="*/ 439387 h 43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94462" h="439629">
                <a:moveTo>
                  <a:pt x="3194462" y="0"/>
                </a:moveTo>
                <a:cubicBezTo>
                  <a:pt x="3088084" y="42550"/>
                  <a:pt x="3182746" y="8866"/>
                  <a:pt x="3075709" y="35626"/>
                </a:cubicBezTo>
                <a:cubicBezTo>
                  <a:pt x="2965846" y="63092"/>
                  <a:pt x="3141186" y="30198"/>
                  <a:pt x="2980706" y="59376"/>
                </a:cubicBezTo>
                <a:cubicBezTo>
                  <a:pt x="2957016" y="63683"/>
                  <a:pt x="2932813" y="65412"/>
                  <a:pt x="2909454" y="71252"/>
                </a:cubicBezTo>
                <a:cubicBezTo>
                  <a:pt x="2885166" y="77324"/>
                  <a:pt x="2838202" y="95002"/>
                  <a:pt x="2838202" y="95002"/>
                </a:cubicBezTo>
                <a:cubicBezTo>
                  <a:pt x="2766386" y="142880"/>
                  <a:pt x="2838284" y="102619"/>
                  <a:pt x="2707574" y="130628"/>
                </a:cubicBezTo>
                <a:cubicBezTo>
                  <a:pt x="2683094" y="135874"/>
                  <a:pt x="2660073" y="146462"/>
                  <a:pt x="2636322" y="154379"/>
                </a:cubicBezTo>
                <a:lnTo>
                  <a:pt x="2565070" y="178130"/>
                </a:lnTo>
                <a:cubicBezTo>
                  <a:pt x="2553195" y="182088"/>
                  <a:pt x="2541588" y="186969"/>
                  <a:pt x="2529444" y="190005"/>
                </a:cubicBezTo>
                <a:cubicBezTo>
                  <a:pt x="2513610" y="193963"/>
                  <a:pt x="2497636" y="197396"/>
                  <a:pt x="2481943" y="201880"/>
                </a:cubicBezTo>
                <a:cubicBezTo>
                  <a:pt x="2469907" y="205319"/>
                  <a:pt x="2457259" y="207677"/>
                  <a:pt x="2446317" y="213756"/>
                </a:cubicBezTo>
                <a:cubicBezTo>
                  <a:pt x="2421364" y="227619"/>
                  <a:pt x="2402145" y="252230"/>
                  <a:pt x="2375065" y="261257"/>
                </a:cubicBezTo>
                <a:cubicBezTo>
                  <a:pt x="2351314" y="269174"/>
                  <a:pt x="2324644" y="271121"/>
                  <a:pt x="2303813" y="285008"/>
                </a:cubicBezTo>
                <a:cubicBezTo>
                  <a:pt x="2291938" y="292925"/>
                  <a:pt x="2281956" y="305003"/>
                  <a:pt x="2268187" y="308758"/>
                </a:cubicBezTo>
                <a:cubicBezTo>
                  <a:pt x="2237397" y="317155"/>
                  <a:pt x="2204727" y="315781"/>
                  <a:pt x="2173184" y="320634"/>
                </a:cubicBezTo>
                <a:cubicBezTo>
                  <a:pt x="2153234" y="323703"/>
                  <a:pt x="2133947" y="331166"/>
                  <a:pt x="2113807" y="332509"/>
                </a:cubicBezTo>
                <a:cubicBezTo>
                  <a:pt x="2014986" y="339097"/>
                  <a:pt x="1915885" y="340426"/>
                  <a:pt x="1816924" y="344384"/>
                </a:cubicBezTo>
                <a:cubicBezTo>
                  <a:pt x="1731525" y="372852"/>
                  <a:pt x="1838150" y="338321"/>
                  <a:pt x="1733797" y="368135"/>
                </a:cubicBezTo>
                <a:cubicBezTo>
                  <a:pt x="1703130" y="376897"/>
                  <a:pt x="1683662" y="387762"/>
                  <a:pt x="1650670" y="391886"/>
                </a:cubicBezTo>
                <a:cubicBezTo>
                  <a:pt x="1603372" y="397798"/>
                  <a:pt x="1555595" y="399018"/>
                  <a:pt x="1508166" y="403761"/>
                </a:cubicBezTo>
                <a:cubicBezTo>
                  <a:pt x="1476410" y="406936"/>
                  <a:pt x="1445067" y="414818"/>
                  <a:pt x="1413163" y="415636"/>
                </a:cubicBezTo>
                <a:cubicBezTo>
                  <a:pt x="1136135" y="422739"/>
                  <a:pt x="858982" y="423553"/>
                  <a:pt x="581891" y="427512"/>
                </a:cubicBezTo>
                <a:cubicBezTo>
                  <a:pt x="166308" y="442354"/>
                  <a:pt x="360289" y="439387"/>
                  <a:pt x="0" y="439387"/>
                </a:cubicBezTo>
              </a:path>
            </a:pathLst>
          </a:cu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8" name="Freeform 7"/>
          <p:cNvSpPr/>
          <p:nvPr/>
        </p:nvSpPr>
        <p:spPr>
          <a:xfrm>
            <a:off x="7596336" y="4626598"/>
            <a:ext cx="1547663" cy="320634"/>
          </a:xfrm>
          <a:custGeom>
            <a:avLst/>
            <a:gdLst>
              <a:gd name="connsiteX0" fmla="*/ 0 w 1508167"/>
              <a:gd name="connsiteY0" fmla="*/ 0 h 320634"/>
              <a:gd name="connsiteX1" fmla="*/ 59377 w 1508167"/>
              <a:gd name="connsiteY1" fmla="*/ 11875 h 320634"/>
              <a:gd name="connsiteX2" fmla="*/ 451263 w 1508167"/>
              <a:gd name="connsiteY2" fmla="*/ 35626 h 320634"/>
              <a:gd name="connsiteX3" fmla="*/ 486889 w 1508167"/>
              <a:gd name="connsiteY3" fmla="*/ 47501 h 320634"/>
              <a:gd name="connsiteX4" fmla="*/ 522515 w 1508167"/>
              <a:gd name="connsiteY4" fmla="*/ 83127 h 320634"/>
              <a:gd name="connsiteX5" fmla="*/ 688769 w 1508167"/>
              <a:gd name="connsiteY5" fmla="*/ 142504 h 320634"/>
              <a:gd name="connsiteX6" fmla="*/ 1128156 w 1508167"/>
              <a:gd name="connsiteY6" fmla="*/ 154379 h 320634"/>
              <a:gd name="connsiteX7" fmla="*/ 1235034 w 1508167"/>
              <a:gd name="connsiteY7" fmla="*/ 190005 h 320634"/>
              <a:gd name="connsiteX8" fmla="*/ 1270660 w 1508167"/>
              <a:gd name="connsiteY8" fmla="*/ 201881 h 320634"/>
              <a:gd name="connsiteX9" fmla="*/ 1330037 w 1508167"/>
              <a:gd name="connsiteY9" fmla="*/ 261257 h 320634"/>
              <a:gd name="connsiteX10" fmla="*/ 1436915 w 1508167"/>
              <a:gd name="connsiteY10" fmla="*/ 320634 h 320634"/>
              <a:gd name="connsiteX11" fmla="*/ 1508167 w 1508167"/>
              <a:gd name="connsiteY11" fmla="*/ 320634 h 3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167" h="320634">
                <a:moveTo>
                  <a:pt x="0" y="0"/>
                </a:moveTo>
                <a:cubicBezTo>
                  <a:pt x="19792" y="3958"/>
                  <a:pt x="39230" y="10654"/>
                  <a:pt x="59377" y="11875"/>
                </a:cubicBezTo>
                <a:cubicBezTo>
                  <a:pt x="214513" y="21277"/>
                  <a:pt x="319084" y="2582"/>
                  <a:pt x="451263" y="35626"/>
                </a:cubicBezTo>
                <a:cubicBezTo>
                  <a:pt x="463407" y="38662"/>
                  <a:pt x="475014" y="43543"/>
                  <a:pt x="486889" y="47501"/>
                </a:cubicBezTo>
                <a:cubicBezTo>
                  <a:pt x="498764" y="59376"/>
                  <a:pt x="509258" y="72816"/>
                  <a:pt x="522515" y="83127"/>
                </a:cubicBezTo>
                <a:cubicBezTo>
                  <a:pt x="593385" y="138249"/>
                  <a:pt x="595557" y="138361"/>
                  <a:pt x="688769" y="142504"/>
                </a:cubicBezTo>
                <a:cubicBezTo>
                  <a:pt x="835140" y="149009"/>
                  <a:pt x="981694" y="150421"/>
                  <a:pt x="1128156" y="154379"/>
                </a:cubicBezTo>
                <a:lnTo>
                  <a:pt x="1235034" y="190005"/>
                </a:lnTo>
                <a:lnTo>
                  <a:pt x="1270660" y="201881"/>
                </a:lnTo>
                <a:cubicBezTo>
                  <a:pt x="1314204" y="267197"/>
                  <a:pt x="1270659" y="211776"/>
                  <a:pt x="1330037" y="261257"/>
                </a:cubicBezTo>
                <a:cubicBezTo>
                  <a:pt x="1370638" y="295090"/>
                  <a:pt x="1368705" y="320634"/>
                  <a:pt x="1436915" y="320634"/>
                </a:cubicBezTo>
                <a:lnTo>
                  <a:pt x="1508167" y="320634"/>
                </a:lnTo>
              </a:path>
            </a:pathLst>
          </a:cu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9" name="Rectangle 8"/>
          <p:cNvSpPr/>
          <p:nvPr/>
        </p:nvSpPr>
        <p:spPr>
          <a:xfrm>
            <a:off x="3275856" y="4882118"/>
            <a:ext cx="4176464" cy="160317"/>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6" name="Rectangle 15"/>
          <p:cNvSpPr/>
          <p:nvPr/>
        </p:nvSpPr>
        <p:spPr>
          <a:xfrm>
            <a:off x="7452320" y="2478646"/>
            <a:ext cx="144016" cy="30243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Rectangle 17"/>
          <p:cNvSpPr/>
          <p:nvPr/>
        </p:nvSpPr>
        <p:spPr>
          <a:xfrm rot="1153524">
            <a:off x="4197244" y="1833998"/>
            <a:ext cx="396044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Rectangle 21"/>
          <p:cNvSpPr/>
          <p:nvPr/>
        </p:nvSpPr>
        <p:spPr>
          <a:xfrm rot="18491279">
            <a:off x="2390131" y="2216735"/>
            <a:ext cx="2510754" cy="1408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0" name="Straight Connector 19"/>
          <p:cNvCxnSpPr/>
          <p:nvPr/>
        </p:nvCxnSpPr>
        <p:spPr>
          <a:xfrm flipH="1">
            <a:off x="3275856" y="4854910"/>
            <a:ext cx="4176464" cy="0"/>
          </a:xfrm>
          <a:prstGeom prst="line">
            <a:avLst/>
          </a:prstGeom>
          <a:ln w="76200">
            <a:prstDash val="dash"/>
          </a:ln>
        </p:spPr>
        <p:style>
          <a:lnRef idx="3">
            <a:schemeClr val="dk1"/>
          </a:lnRef>
          <a:fillRef idx="0">
            <a:schemeClr val="dk1"/>
          </a:fillRef>
          <a:effectRef idx="2">
            <a:schemeClr val="dk1"/>
          </a:effectRef>
          <a:fontRef idx="minor">
            <a:schemeClr val="tx1"/>
          </a:fontRef>
        </p:style>
      </p:cxnSp>
      <p:sp>
        <p:nvSpPr>
          <p:cNvPr id="21" name="Rectangle 20"/>
          <p:cNvSpPr/>
          <p:nvPr/>
        </p:nvSpPr>
        <p:spPr>
          <a:xfrm>
            <a:off x="7236296" y="5502982"/>
            <a:ext cx="576064" cy="216024"/>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24" name="Rectangle 23"/>
          <p:cNvSpPr/>
          <p:nvPr/>
        </p:nvSpPr>
        <p:spPr>
          <a:xfrm>
            <a:off x="2943969" y="5517232"/>
            <a:ext cx="576064" cy="216024"/>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23" name="Rectangle 22"/>
          <p:cNvSpPr/>
          <p:nvPr/>
        </p:nvSpPr>
        <p:spPr>
          <a:xfrm>
            <a:off x="3146961" y="4647460"/>
            <a:ext cx="128895" cy="8555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6" name="Straight Connector 25"/>
          <p:cNvCxnSpPr/>
          <p:nvPr/>
        </p:nvCxnSpPr>
        <p:spPr>
          <a:xfrm>
            <a:off x="3211409" y="2982702"/>
            <a:ext cx="0" cy="1664758"/>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H="1">
            <a:off x="3995936" y="4261512"/>
            <a:ext cx="2304256" cy="0"/>
          </a:xfrm>
          <a:prstGeom prst="line">
            <a:avLst/>
          </a:prstGeom>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a:off x="6300192" y="4261512"/>
            <a:ext cx="1152128" cy="492826"/>
          </a:xfrm>
          <a:prstGeom prst="line">
            <a:avLst/>
          </a:prstGeom>
        </p:spPr>
        <p:style>
          <a:lnRef idx="3">
            <a:schemeClr val="dk1"/>
          </a:lnRef>
          <a:fillRef idx="0">
            <a:schemeClr val="dk1"/>
          </a:fillRef>
          <a:effectRef idx="2">
            <a:schemeClr val="dk1"/>
          </a:effectRef>
          <a:fontRef idx="minor">
            <a:schemeClr val="tx1"/>
          </a:fontRef>
        </p:style>
      </p:cxnSp>
      <p:cxnSp>
        <p:nvCxnSpPr>
          <p:cNvPr id="1025" name="Straight Connector 1024"/>
          <p:cNvCxnSpPr>
            <a:endCxn id="23" idx="0"/>
          </p:cNvCxnSpPr>
          <p:nvPr/>
        </p:nvCxnSpPr>
        <p:spPr>
          <a:xfrm flipH="1">
            <a:off x="3211409" y="4261512"/>
            <a:ext cx="784527" cy="385948"/>
          </a:xfrm>
          <a:prstGeom prst="line">
            <a:avLst/>
          </a:prstGeom>
        </p:spPr>
        <p:style>
          <a:lnRef idx="3">
            <a:schemeClr val="dk1"/>
          </a:lnRef>
          <a:fillRef idx="0">
            <a:schemeClr val="dk1"/>
          </a:fillRef>
          <a:effectRef idx="2">
            <a:schemeClr val="dk1"/>
          </a:effectRef>
          <a:fontRef idx="minor">
            <a:schemeClr val="tx1"/>
          </a:fontRef>
        </p:style>
      </p:cxnSp>
      <p:cxnSp>
        <p:nvCxnSpPr>
          <p:cNvPr id="1028" name="Straight Connector 1027"/>
          <p:cNvCxnSpPr/>
          <p:nvPr/>
        </p:nvCxnSpPr>
        <p:spPr>
          <a:xfrm flipV="1">
            <a:off x="6300192" y="2982702"/>
            <a:ext cx="0" cy="1278810"/>
          </a:xfrm>
          <a:prstGeom prst="line">
            <a:avLst/>
          </a:prstGeom>
        </p:spPr>
        <p:style>
          <a:lnRef idx="3">
            <a:schemeClr val="dk1"/>
          </a:lnRef>
          <a:fillRef idx="0">
            <a:schemeClr val="dk1"/>
          </a:fillRef>
          <a:effectRef idx="2">
            <a:schemeClr val="dk1"/>
          </a:effectRef>
          <a:fontRef idx="minor">
            <a:schemeClr val="tx1"/>
          </a:fontRef>
        </p:style>
      </p:cxnSp>
      <p:cxnSp>
        <p:nvCxnSpPr>
          <p:cNvPr id="1030" name="Straight Connector 1029"/>
          <p:cNvCxnSpPr/>
          <p:nvPr/>
        </p:nvCxnSpPr>
        <p:spPr>
          <a:xfrm flipV="1">
            <a:off x="6300192" y="2478646"/>
            <a:ext cx="1152128" cy="504056"/>
          </a:xfrm>
          <a:prstGeom prst="line">
            <a:avLst/>
          </a:prstGeom>
        </p:spPr>
        <p:style>
          <a:lnRef idx="3">
            <a:schemeClr val="dk1"/>
          </a:lnRef>
          <a:fillRef idx="0">
            <a:schemeClr val="dk1"/>
          </a:fillRef>
          <a:effectRef idx="2">
            <a:schemeClr val="dk1"/>
          </a:effectRef>
          <a:fontRef idx="minor">
            <a:schemeClr val="tx1"/>
          </a:fontRef>
        </p:style>
      </p:cxnSp>
      <p:cxnSp>
        <p:nvCxnSpPr>
          <p:cNvPr id="1032" name="Straight Connector 1031"/>
          <p:cNvCxnSpPr/>
          <p:nvPr/>
        </p:nvCxnSpPr>
        <p:spPr>
          <a:xfrm>
            <a:off x="3995936" y="2982702"/>
            <a:ext cx="0" cy="1278810"/>
          </a:xfrm>
          <a:prstGeom prst="line">
            <a:avLst/>
          </a:prstGeom>
        </p:spPr>
        <p:style>
          <a:lnRef idx="3">
            <a:schemeClr val="dk1"/>
          </a:lnRef>
          <a:fillRef idx="0">
            <a:schemeClr val="dk1"/>
          </a:fillRef>
          <a:effectRef idx="2">
            <a:schemeClr val="dk1"/>
          </a:effectRef>
          <a:fontRef idx="minor">
            <a:schemeClr val="tx1"/>
          </a:fontRef>
        </p:style>
      </p:cxnSp>
      <p:cxnSp>
        <p:nvCxnSpPr>
          <p:cNvPr id="1034" name="Straight Connector 1033"/>
          <p:cNvCxnSpPr/>
          <p:nvPr/>
        </p:nvCxnSpPr>
        <p:spPr>
          <a:xfrm>
            <a:off x="4656827" y="2334630"/>
            <a:ext cx="1643365" cy="648072"/>
          </a:xfrm>
          <a:prstGeom prst="line">
            <a:avLst/>
          </a:prstGeom>
        </p:spPr>
        <p:style>
          <a:lnRef idx="3">
            <a:schemeClr val="dk1"/>
          </a:lnRef>
          <a:fillRef idx="0">
            <a:schemeClr val="dk1"/>
          </a:fillRef>
          <a:effectRef idx="2">
            <a:schemeClr val="dk1"/>
          </a:effectRef>
          <a:fontRef idx="minor">
            <a:schemeClr val="tx1"/>
          </a:fontRef>
        </p:style>
      </p:cxnSp>
      <p:cxnSp>
        <p:nvCxnSpPr>
          <p:cNvPr id="1036" name="Straight Connector 1035"/>
          <p:cNvCxnSpPr/>
          <p:nvPr/>
        </p:nvCxnSpPr>
        <p:spPr>
          <a:xfrm flipH="1">
            <a:off x="3995936" y="2334630"/>
            <a:ext cx="660891" cy="648072"/>
          </a:xfrm>
          <a:prstGeom prst="line">
            <a:avLst/>
          </a:prstGeom>
        </p:spPr>
        <p:style>
          <a:lnRef idx="3">
            <a:schemeClr val="dk1"/>
          </a:lnRef>
          <a:fillRef idx="0">
            <a:schemeClr val="dk1"/>
          </a:fillRef>
          <a:effectRef idx="2">
            <a:schemeClr val="dk1"/>
          </a:effectRef>
          <a:fontRef idx="minor">
            <a:schemeClr val="tx1"/>
          </a:fontRef>
        </p:style>
      </p:cxnSp>
      <p:cxnSp>
        <p:nvCxnSpPr>
          <p:cNvPr id="1038" name="Straight Connector 1037"/>
          <p:cNvCxnSpPr/>
          <p:nvPr/>
        </p:nvCxnSpPr>
        <p:spPr>
          <a:xfrm>
            <a:off x="4427984" y="1398526"/>
            <a:ext cx="228843" cy="936104"/>
          </a:xfrm>
          <a:prstGeom prst="line">
            <a:avLst/>
          </a:prstGeom>
        </p:spPr>
        <p:style>
          <a:lnRef idx="3">
            <a:schemeClr val="dk1"/>
          </a:lnRef>
          <a:fillRef idx="0">
            <a:schemeClr val="dk1"/>
          </a:fillRef>
          <a:effectRef idx="2">
            <a:schemeClr val="dk1"/>
          </a:effectRef>
          <a:fontRef idx="minor">
            <a:schemeClr val="tx1"/>
          </a:fontRef>
        </p:style>
      </p:cxnSp>
      <p:cxnSp>
        <p:nvCxnSpPr>
          <p:cNvPr id="1042" name="Straight Connector 1041"/>
          <p:cNvCxnSpPr/>
          <p:nvPr/>
        </p:nvCxnSpPr>
        <p:spPr>
          <a:xfrm flipH="1" flipV="1">
            <a:off x="3491880" y="2622662"/>
            <a:ext cx="504057" cy="360040"/>
          </a:xfrm>
          <a:prstGeom prst="line">
            <a:avLst/>
          </a:prstGeom>
        </p:spPr>
        <p:style>
          <a:lnRef idx="3">
            <a:schemeClr val="dk1"/>
          </a:lnRef>
          <a:fillRef idx="0">
            <a:schemeClr val="dk1"/>
          </a:fillRef>
          <a:effectRef idx="2">
            <a:schemeClr val="dk1"/>
          </a:effectRef>
          <a:fontRef idx="minor">
            <a:schemeClr val="tx1"/>
          </a:fontRef>
        </p:style>
      </p:cxnSp>
      <p:cxnSp>
        <p:nvCxnSpPr>
          <p:cNvPr id="1057" name="Straight Connector 1056"/>
          <p:cNvCxnSpPr/>
          <p:nvPr/>
        </p:nvCxnSpPr>
        <p:spPr>
          <a:xfrm flipH="1">
            <a:off x="3995937" y="4261512"/>
            <a:ext cx="432047" cy="593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p:cNvCxnSpPr/>
          <p:nvPr/>
        </p:nvCxnSpPr>
        <p:spPr>
          <a:xfrm flipH="1">
            <a:off x="4860032" y="4261512"/>
            <a:ext cx="72008" cy="593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1" name="Straight Connector 1060"/>
          <p:cNvCxnSpPr/>
          <p:nvPr/>
        </p:nvCxnSpPr>
        <p:spPr>
          <a:xfrm>
            <a:off x="5364088" y="4261512"/>
            <a:ext cx="407320" cy="593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3" name="Straight Connector 1062"/>
          <p:cNvCxnSpPr/>
          <p:nvPr/>
        </p:nvCxnSpPr>
        <p:spPr>
          <a:xfrm>
            <a:off x="5962546" y="4261512"/>
            <a:ext cx="697686" cy="6206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p:cNvCxnSpPr/>
          <p:nvPr/>
        </p:nvCxnSpPr>
        <p:spPr>
          <a:xfrm>
            <a:off x="3851920" y="4350854"/>
            <a:ext cx="2664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3513168" y="4494870"/>
            <a:ext cx="33078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3275856" y="4647460"/>
            <a:ext cx="3888432" cy="81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8" name="Rectangle 1067"/>
          <p:cNvSpPr/>
          <p:nvPr/>
        </p:nvSpPr>
        <p:spPr>
          <a:xfrm>
            <a:off x="3146961" y="3025552"/>
            <a:ext cx="108748" cy="2918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1" name="Straight Connector 10"/>
          <p:cNvCxnSpPr/>
          <p:nvPr/>
        </p:nvCxnSpPr>
        <p:spPr>
          <a:xfrm>
            <a:off x="3491880" y="2626056"/>
            <a:ext cx="504057" cy="35664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flipV="1">
            <a:off x="3995936" y="2982702"/>
            <a:ext cx="1" cy="127881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a:stCxn id="1068" idx="0"/>
            <a:endCxn id="23" idx="0"/>
          </p:cNvCxnSpPr>
          <p:nvPr/>
        </p:nvCxnSpPr>
        <p:spPr>
          <a:xfrm>
            <a:off x="3201335" y="3025552"/>
            <a:ext cx="10074" cy="1621908"/>
          </a:xfrm>
          <a:prstGeom prst="line">
            <a:avLst/>
          </a:prstGeom>
        </p:spPr>
        <p:style>
          <a:lnRef idx="3">
            <a:schemeClr val="accent1"/>
          </a:lnRef>
          <a:fillRef idx="0">
            <a:schemeClr val="accent1"/>
          </a:fillRef>
          <a:effectRef idx="2">
            <a:schemeClr val="accent1"/>
          </a:effectRef>
          <a:fontRef idx="minor">
            <a:schemeClr val="tx1"/>
          </a:fontRef>
        </p:style>
      </p:cxnSp>
      <p:cxnSp>
        <p:nvCxnSpPr>
          <p:cNvPr id="28" name="Straight Connector 27"/>
          <p:cNvCxnSpPr>
            <a:stCxn id="23" idx="0"/>
          </p:cNvCxnSpPr>
          <p:nvPr/>
        </p:nvCxnSpPr>
        <p:spPr>
          <a:xfrm flipV="1">
            <a:off x="3211409" y="4261512"/>
            <a:ext cx="784528" cy="385948"/>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flipH="1">
            <a:off x="3232002" y="2852936"/>
            <a:ext cx="54791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239346" y="2924944"/>
            <a:ext cx="612574" cy="631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211409" y="2982702"/>
            <a:ext cx="762256" cy="800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3239346" y="3140968"/>
            <a:ext cx="756591" cy="835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239345" y="3366925"/>
            <a:ext cx="756591" cy="832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211409" y="3602791"/>
            <a:ext cx="762257" cy="834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23" idx="0"/>
          </p:cNvCxnSpPr>
          <p:nvPr/>
        </p:nvCxnSpPr>
        <p:spPr>
          <a:xfrm flipH="1">
            <a:off x="3211409" y="3751149"/>
            <a:ext cx="820531" cy="896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211409" y="2780928"/>
            <a:ext cx="496495" cy="519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509629" y="3933056"/>
            <a:ext cx="486308" cy="561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3635896" y="4077072"/>
            <a:ext cx="360041"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213068" y="2730674"/>
            <a:ext cx="432440" cy="441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3194470" y="2708920"/>
            <a:ext cx="369418" cy="395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3211074" y="2658666"/>
            <a:ext cx="311833" cy="366886"/>
          </a:xfrm>
          <a:prstGeom prst="line">
            <a:avLst/>
          </a:prstGeom>
        </p:spPr>
        <p:style>
          <a:lnRef idx="1">
            <a:schemeClr val="accent1"/>
          </a:lnRef>
          <a:fillRef idx="0">
            <a:schemeClr val="accent1"/>
          </a:fillRef>
          <a:effectRef idx="0">
            <a:schemeClr val="accent1"/>
          </a:effectRef>
          <a:fontRef idx="minor">
            <a:schemeClr val="tx1"/>
          </a:fontRef>
        </p:style>
      </p:cxnSp>
      <p:sp>
        <p:nvSpPr>
          <p:cNvPr id="2" name="Moon 1"/>
          <p:cNvSpPr/>
          <p:nvPr/>
        </p:nvSpPr>
        <p:spPr>
          <a:xfrm rot="866344">
            <a:off x="1267936" y="919678"/>
            <a:ext cx="618533" cy="946900"/>
          </a:xfrm>
          <a:prstGeom prst="moon">
            <a:avLst/>
          </a:prstGeom>
          <a:solidFill>
            <a:schemeClr val="tx1">
              <a:lumMod val="75000"/>
              <a:lumOff val="25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55" name="Freeform 54"/>
          <p:cNvSpPr/>
          <p:nvPr/>
        </p:nvSpPr>
        <p:spPr>
          <a:xfrm>
            <a:off x="4372364" y="3505200"/>
            <a:ext cx="259033" cy="1090246"/>
          </a:xfrm>
          <a:custGeom>
            <a:avLst/>
            <a:gdLst>
              <a:gd name="connsiteX0" fmla="*/ 141021 w 259033"/>
              <a:gd name="connsiteY0" fmla="*/ 1090246 h 1090246"/>
              <a:gd name="connsiteX1" fmla="*/ 82405 w 259033"/>
              <a:gd name="connsiteY1" fmla="*/ 832338 h 1090246"/>
              <a:gd name="connsiteX2" fmla="*/ 258251 w 259033"/>
              <a:gd name="connsiteY2" fmla="*/ 691662 h 1090246"/>
              <a:gd name="connsiteX3" fmla="*/ 344 w 259033"/>
              <a:gd name="connsiteY3" fmla="*/ 539262 h 1090246"/>
              <a:gd name="connsiteX4" fmla="*/ 199636 w 259033"/>
              <a:gd name="connsiteY4" fmla="*/ 398585 h 1090246"/>
              <a:gd name="connsiteX5" fmla="*/ 47236 w 259033"/>
              <a:gd name="connsiteY5" fmla="*/ 293077 h 1090246"/>
              <a:gd name="connsiteX6" fmla="*/ 58959 w 259033"/>
              <a:gd name="connsiteY6" fmla="*/ 0 h 10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33" h="1090246">
                <a:moveTo>
                  <a:pt x="141021" y="1090246"/>
                </a:moveTo>
                <a:cubicBezTo>
                  <a:pt x="101944" y="994507"/>
                  <a:pt x="62867" y="898769"/>
                  <a:pt x="82405" y="832338"/>
                </a:cubicBezTo>
                <a:cubicBezTo>
                  <a:pt x="101943" y="765907"/>
                  <a:pt x="271928" y="740508"/>
                  <a:pt x="258251" y="691662"/>
                </a:cubicBezTo>
                <a:cubicBezTo>
                  <a:pt x="244574" y="642816"/>
                  <a:pt x="10113" y="588108"/>
                  <a:pt x="344" y="539262"/>
                </a:cubicBezTo>
                <a:cubicBezTo>
                  <a:pt x="-9425" y="490416"/>
                  <a:pt x="191821" y="439616"/>
                  <a:pt x="199636" y="398585"/>
                </a:cubicBezTo>
                <a:cubicBezTo>
                  <a:pt x="207451" y="357554"/>
                  <a:pt x="70682" y="359508"/>
                  <a:pt x="47236" y="293077"/>
                </a:cubicBezTo>
                <a:cubicBezTo>
                  <a:pt x="23790" y="226646"/>
                  <a:pt x="41374" y="113323"/>
                  <a:pt x="58959" y="0"/>
                </a:cubicBezTo>
              </a:path>
            </a:pathLst>
          </a:custGeom>
          <a:noFill/>
          <a:ln>
            <a:solidFill>
              <a:schemeClr val="tx2">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4" name="Freeform 63"/>
          <p:cNvSpPr/>
          <p:nvPr/>
        </p:nvSpPr>
        <p:spPr>
          <a:xfrm>
            <a:off x="5513157" y="3357485"/>
            <a:ext cx="259033" cy="1090246"/>
          </a:xfrm>
          <a:custGeom>
            <a:avLst/>
            <a:gdLst>
              <a:gd name="connsiteX0" fmla="*/ 141021 w 259033"/>
              <a:gd name="connsiteY0" fmla="*/ 1090246 h 1090246"/>
              <a:gd name="connsiteX1" fmla="*/ 82405 w 259033"/>
              <a:gd name="connsiteY1" fmla="*/ 832338 h 1090246"/>
              <a:gd name="connsiteX2" fmla="*/ 258251 w 259033"/>
              <a:gd name="connsiteY2" fmla="*/ 691662 h 1090246"/>
              <a:gd name="connsiteX3" fmla="*/ 344 w 259033"/>
              <a:gd name="connsiteY3" fmla="*/ 539262 h 1090246"/>
              <a:gd name="connsiteX4" fmla="*/ 199636 w 259033"/>
              <a:gd name="connsiteY4" fmla="*/ 398585 h 1090246"/>
              <a:gd name="connsiteX5" fmla="*/ 47236 w 259033"/>
              <a:gd name="connsiteY5" fmla="*/ 293077 h 1090246"/>
              <a:gd name="connsiteX6" fmla="*/ 58959 w 259033"/>
              <a:gd name="connsiteY6" fmla="*/ 0 h 10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33" h="1090246">
                <a:moveTo>
                  <a:pt x="141021" y="1090246"/>
                </a:moveTo>
                <a:cubicBezTo>
                  <a:pt x="101944" y="994507"/>
                  <a:pt x="62867" y="898769"/>
                  <a:pt x="82405" y="832338"/>
                </a:cubicBezTo>
                <a:cubicBezTo>
                  <a:pt x="101943" y="765907"/>
                  <a:pt x="271928" y="740508"/>
                  <a:pt x="258251" y="691662"/>
                </a:cubicBezTo>
                <a:cubicBezTo>
                  <a:pt x="244574" y="642816"/>
                  <a:pt x="10113" y="588108"/>
                  <a:pt x="344" y="539262"/>
                </a:cubicBezTo>
                <a:cubicBezTo>
                  <a:pt x="-9425" y="490416"/>
                  <a:pt x="191821" y="439616"/>
                  <a:pt x="199636" y="398585"/>
                </a:cubicBezTo>
                <a:cubicBezTo>
                  <a:pt x="207451" y="357554"/>
                  <a:pt x="70682" y="359508"/>
                  <a:pt x="47236" y="293077"/>
                </a:cubicBezTo>
                <a:cubicBezTo>
                  <a:pt x="23790" y="226646"/>
                  <a:pt x="41374" y="113323"/>
                  <a:pt x="58959" y="0"/>
                </a:cubicBezTo>
              </a:path>
            </a:pathLst>
          </a:custGeom>
          <a:noFill/>
          <a:ln>
            <a:solidFill>
              <a:schemeClr val="tx2">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5" name="Freeform 64"/>
          <p:cNvSpPr/>
          <p:nvPr/>
        </p:nvSpPr>
        <p:spPr>
          <a:xfrm rot="5400000">
            <a:off x="3856029" y="3125718"/>
            <a:ext cx="510307" cy="697523"/>
          </a:xfrm>
          <a:custGeom>
            <a:avLst/>
            <a:gdLst>
              <a:gd name="connsiteX0" fmla="*/ 141021 w 259033"/>
              <a:gd name="connsiteY0" fmla="*/ 1090246 h 1090246"/>
              <a:gd name="connsiteX1" fmla="*/ 82405 w 259033"/>
              <a:gd name="connsiteY1" fmla="*/ 832338 h 1090246"/>
              <a:gd name="connsiteX2" fmla="*/ 258251 w 259033"/>
              <a:gd name="connsiteY2" fmla="*/ 691662 h 1090246"/>
              <a:gd name="connsiteX3" fmla="*/ 344 w 259033"/>
              <a:gd name="connsiteY3" fmla="*/ 539262 h 1090246"/>
              <a:gd name="connsiteX4" fmla="*/ 199636 w 259033"/>
              <a:gd name="connsiteY4" fmla="*/ 398585 h 1090246"/>
              <a:gd name="connsiteX5" fmla="*/ 47236 w 259033"/>
              <a:gd name="connsiteY5" fmla="*/ 293077 h 1090246"/>
              <a:gd name="connsiteX6" fmla="*/ 58959 w 259033"/>
              <a:gd name="connsiteY6" fmla="*/ 0 h 10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33" h="1090246">
                <a:moveTo>
                  <a:pt x="141021" y="1090246"/>
                </a:moveTo>
                <a:cubicBezTo>
                  <a:pt x="101944" y="994507"/>
                  <a:pt x="62867" y="898769"/>
                  <a:pt x="82405" y="832338"/>
                </a:cubicBezTo>
                <a:cubicBezTo>
                  <a:pt x="101943" y="765907"/>
                  <a:pt x="271928" y="740508"/>
                  <a:pt x="258251" y="691662"/>
                </a:cubicBezTo>
                <a:cubicBezTo>
                  <a:pt x="244574" y="642816"/>
                  <a:pt x="10113" y="588108"/>
                  <a:pt x="344" y="539262"/>
                </a:cubicBezTo>
                <a:cubicBezTo>
                  <a:pt x="-9425" y="490416"/>
                  <a:pt x="191821" y="439616"/>
                  <a:pt x="199636" y="398585"/>
                </a:cubicBezTo>
                <a:cubicBezTo>
                  <a:pt x="207451" y="357554"/>
                  <a:pt x="70682" y="359508"/>
                  <a:pt x="47236" y="293077"/>
                </a:cubicBezTo>
                <a:cubicBezTo>
                  <a:pt x="23790" y="226646"/>
                  <a:pt x="41374" y="113323"/>
                  <a:pt x="58959" y="0"/>
                </a:cubicBezTo>
              </a:path>
            </a:pathLst>
          </a:custGeom>
          <a:noFill/>
          <a:ln>
            <a:solidFill>
              <a:schemeClr val="tx2">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17119725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6" name="TextBox 5"/>
          <p:cNvSpPr txBox="1"/>
          <p:nvPr/>
        </p:nvSpPr>
        <p:spPr>
          <a:xfrm>
            <a:off x="5365576" y="1740269"/>
            <a:ext cx="2880320" cy="369332"/>
          </a:xfrm>
          <a:prstGeom prst="rect">
            <a:avLst/>
          </a:prstGeom>
          <a:noFill/>
        </p:spPr>
        <p:txBody>
          <a:bodyPr wrap="square" rtlCol="1">
            <a:spAutoFit/>
          </a:bodyPr>
          <a:lstStyle/>
          <a:p>
            <a:r>
              <a:rPr lang="fa-IR" dirty="0" smtClean="0">
                <a:cs typeface="B Nazanin" pitchFamily="2" charset="-78"/>
              </a:rPr>
              <a:t>*</a:t>
            </a:r>
            <a:r>
              <a:rPr lang="fa-IR" sz="1600" b="1" dirty="0" smtClean="0">
                <a:solidFill>
                  <a:srgbClr val="FF0000"/>
                </a:solidFill>
                <a:cs typeface="B Nazanin" pitchFamily="2" charset="-78"/>
              </a:rPr>
              <a:t>سیستم غیرفعال خورشیدی</a:t>
            </a:r>
            <a:endParaRPr lang="fa-IR" sz="1600" b="1" dirty="0">
              <a:solidFill>
                <a:srgbClr val="FF0000"/>
              </a:solidFill>
              <a:cs typeface="B Nazanin" pitchFamily="2" charset="-78"/>
            </a:endParaRPr>
          </a:p>
        </p:txBody>
      </p:sp>
      <p:sp>
        <p:nvSpPr>
          <p:cNvPr id="7" name="TextBox 6"/>
          <p:cNvSpPr txBox="1"/>
          <p:nvPr/>
        </p:nvSpPr>
        <p:spPr>
          <a:xfrm>
            <a:off x="6229672" y="988628"/>
            <a:ext cx="2206878" cy="338554"/>
          </a:xfrm>
          <a:prstGeom prst="rect">
            <a:avLst/>
          </a:prstGeom>
          <a:noFill/>
        </p:spPr>
        <p:txBody>
          <a:bodyPr wrap="square" rtlCol="1">
            <a:spAutoFit/>
          </a:bodyPr>
          <a:lstStyle/>
          <a:p>
            <a:r>
              <a:rPr lang="fa-IR" sz="1600" b="1" dirty="0" smtClean="0">
                <a:effectLst>
                  <a:outerShdw blurRad="38100" dist="38100" dir="2700000" algn="tl">
                    <a:srgbClr val="000000">
                      <a:alpha val="43137"/>
                    </a:srgbClr>
                  </a:outerShdw>
                </a:effectLst>
                <a:cs typeface="B Nazanin" pitchFamily="2" charset="-78"/>
              </a:rPr>
              <a:t>*انرژی خورشید</a:t>
            </a:r>
            <a:endParaRPr lang="fa-IR" sz="1600" b="1" dirty="0">
              <a:effectLst>
                <a:outerShdw blurRad="38100" dist="38100" dir="2700000" algn="tl">
                  <a:srgbClr val="000000">
                    <a:alpha val="43137"/>
                  </a:srgbClr>
                </a:outerShdw>
              </a:effectLst>
              <a:cs typeface="B Nazanin" pitchFamily="2" charset="-78"/>
            </a:endParaRPr>
          </a:p>
        </p:txBody>
      </p:sp>
      <p:sp>
        <p:nvSpPr>
          <p:cNvPr id="8" name="TextBox 7"/>
          <p:cNvSpPr txBox="1"/>
          <p:nvPr/>
        </p:nvSpPr>
        <p:spPr>
          <a:xfrm>
            <a:off x="5638800" y="1392030"/>
            <a:ext cx="2607096" cy="338554"/>
          </a:xfrm>
          <a:prstGeom prst="rect">
            <a:avLst/>
          </a:prstGeom>
          <a:noFill/>
        </p:spPr>
        <p:txBody>
          <a:bodyPr wrap="square" rtlCol="1">
            <a:spAutoFit/>
          </a:bodyPr>
          <a:lstStyle/>
          <a:p>
            <a:r>
              <a:rPr lang="fa-IR" sz="1600" b="1" dirty="0" smtClean="0">
                <a:cs typeface="B Nazanin" pitchFamily="2" charset="-78"/>
              </a:rPr>
              <a:t>*سیستم فعال خورشیدی</a:t>
            </a:r>
            <a:endParaRPr lang="fa-IR" sz="1600" b="1" dirty="0">
              <a:cs typeface="B Nazanin" pitchFamily="2" charset="-78"/>
            </a:endParaRPr>
          </a:p>
        </p:txBody>
      </p:sp>
      <p:sp>
        <p:nvSpPr>
          <p:cNvPr id="9" name="TextBox 8"/>
          <p:cNvSpPr txBox="1"/>
          <p:nvPr/>
        </p:nvSpPr>
        <p:spPr>
          <a:xfrm>
            <a:off x="3779912" y="2137268"/>
            <a:ext cx="3960440" cy="430887"/>
          </a:xfrm>
          <a:prstGeom prst="rect">
            <a:avLst/>
          </a:prstGeom>
          <a:noFill/>
        </p:spPr>
        <p:txBody>
          <a:bodyPr wrap="square" rtlCol="1">
            <a:spAutoFit/>
          </a:bodyPr>
          <a:lstStyle/>
          <a:p>
            <a:pPr>
              <a:lnSpc>
                <a:spcPct val="150000"/>
              </a:lnSpc>
            </a:pPr>
            <a:r>
              <a:rPr lang="fa-IR" sz="1600" b="1" dirty="0" smtClean="0">
                <a:cs typeface="B Nazanin" pitchFamily="2" charset="-78"/>
              </a:rPr>
              <a:t>روش دریافت مستقیم         </a:t>
            </a:r>
            <a:r>
              <a:rPr lang="fa-IR" sz="1600" b="1" dirty="0" smtClean="0">
                <a:solidFill>
                  <a:srgbClr val="FF0000"/>
                </a:solidFill>
                <a:cs typeface="B Nazanin" pitchFamily="2" charset="-78"/>
              </a:rPr>
              <a:t>روش دریافت غیر مستقیم</a:t>
            </a:r>
            <a:endParaRPr lang="fa-IR" sz="1600" b="1" dirty="0">
              <a:solidFill>
                <a:srgbClr val="FF0000"/>
              </a:solidFill>
              <a:cs typeface="B Nazanin" pitchFamily="2" charset="-78"/>
            </a:endParaRPr>
          </a:p>
        </p:txBody>
      </p:sp>
      <p:sp>
        <p:nvSpPr>
          <p:cNvPr id="11" name="TextBox 10"/>
          <p:cNvSpPr txBox="1"/>
          <p:nvPr/>
        </p:nvSpPr>
        <p:spPr>
          <a:xfrm>
            <a:off x="2587062" y="2558907"/>
            <a:ext cx="4608512" cy="584775"/>
          </a:xfrm>
          <a:prstGeom prst="rect">
            <a:avLst/>
          </a:prstGeom>
          <a:noFill/>
        </p:spPr>
        <p:txBody>
          <a:bodyPr wrap="square" rtlCol="1">
            <a:spAutoFit/>
          </a:bodyPr>
          <a:lstStyle/>
          <a:p>
            <a:r>
              <a:rPr lang="fa-IR" sz="1600" b="1" dirty="0">
                <a:cs typeface="B Nazanin" pitchFamily="2" charset="-78"/>
              </a:rPr>
              <a:t>کسب مستقیم – </a:t>
            </a:r>
            <a:r>
              <a:rPr lang="fa-IR" sz="1600" b="1" dirty="0">
                <a:solidFill>
                  <a:srgbClr val="FF0000"/>
                </a:solidFill>
                <a:cs typeface="B Nazanin" pitchFamily="2" charset="-78"/>
              </a:rPr>
              <a:t>کسب غیر مستقیم </a:t>
            </a:r>
            <a:r>
              <a:rPr lang="fa-IR" sz="1600" b="1" dirty="0">
                <a:cs typeface="B Nazanin" pitchFamily="2" charset="-78"/>
              </a:rPr>
              <a:t>– ایزوله کردن</a:t>
            </a:r>
            <a:endParaRPr lang="en-US" sz="1600" b="1" dirty="0">
              <a:cs typeface="B Nazanin" pitchFamily="2" charset="-78"/>
            </a:endParaRPr>
          </a:p>
          <a:p>
            <a:endParaRPr lang="fa-IR" sz="1600" b="1" dirty="0">
              <a:cs typeface="B Nazanin" pitchFamily="2" charset="-78"/>
            </a:endParaRPr>
          </a:p>
        </p:txBody>
      </p:sp>
      <p:sp>
        <p:nvSpPr>
          <p:cNvPr id="12" name="TextBox 11"/>
          <p:cNvSpPr txBox="1"/>
          <p:nvPr/>
        </p:nvSpPr>
        <p:spPr>
          <a:xfrm>
            <a:off x="4069432" y="2924944"/>
            <a:ext cx="2736304" cy="1908215"/>
          </a:xfrm>
          <a:prstGeom prst="rect">
            <a:avLst/>
          </a:prstGeom>
          <a:noFill/>
        </p:spPr>
        <p:txBody>
          <a:bodyPr wrap="square" rtlCol="1">
            <a:spAutoFit/>
          </a:bodyPr>
          <a:lstStyle/>
          <a:p>
            <a:pPr>
              <a:lnSpc>
                <a:spcPct val="150000"/>
              </a:lnSpc>
            </a:pPr>
            <a:r>
              <a:rPr lang="fa-IR" sz="1600" b="1" dirty="0" smtClean="0">
                <a:cs typeface="B Nazanin" pitchFamily="2" charset="-78"/>
              </a:rPr>
              <a:t>1.</a:t>
            </a:r>
            <a:r>
              <a:rPr lang="ar-SA" sz="1600" b="1" dirty="0" smtClean="0">
                <a:cs typeface="B Nazanin" pitchFamily="2" charset="-78"/>
              </a:rPr>
              <a:t>پنجره </a:t>
            </a:r>
            <a:r>
              <a:rPr lang="ar-SA" sz="1600" b="1" dirty="0">
                <a:cs typeface="B Nazanin" pitchFamily="2" charset="-78"/>
              </a:rPr>
              <a:t>آفتابي</a:t>
            </a:r>
            <a:endParaRPr lang="en-US" sz="1600" b="1" dirty="0">
              <a:cs typeface="B Nazanin" pitchFamily="2" charset="-78"/>
            </a:endParaRPr>
          </a:p>
          <a:p>
            <a:pPr>
              <a:lnSpc>
                <a:spcPct val="150000"/>
              </a:lnSpc>
            </a:pPr>
            <a:r>
              <a:rPr lang="ar-SA" sz="1600" b="1" dirty="0">
                <a:cs typeface="B Nazanin" pitchFamily="2" charset="-78"/>
              </a:rPr>
              <a:t>2. </a:t>
            </a:r>
            <a:r>
              <a:rPr lang="ar-SA" sz="1600" b="1" dirty="0" smtClean="0">
                <a:cs typeface="B Nazanin" pitchFamily="2" charset="-78"/>
              </a:rPr>
              <a:t>ديوار آفتابي</a:t>
            </a:r>
            <a:endParaRPr lang="fa-IR" sz="1600" b="1" dirty="0" smtClean="0">
              <a:cs typeface="B Nazanin" pitchFamily="2" charset="-78"/>
            </a:endParaRPr>
          </a:p>
          <a:p>
            <a:pPr>
              <a:lnSpc>
                <a:spcPct val="150000"/>
              </a:lnSpc>
            </a:pPr>
            <a:r>
              <a:rPr lang="fa-IR" sz="1600" b="1" dirty="0" smtClean="0">
                <a:cs typeface="B Nazanin" pitchFamily="2" charset="-78"/>
              </a:rPr>
              <a:t>3</a:t>
            </a:r>
            <a:r>
              <a:rPr lang="ar-SA" sz="1600" b="1" dirty="0" smtClean="0">
                <a:cs typeface="B Nazanin" pitchFamily="2" charset="-78"/>
              </a:rPr>
              <a:t>.</a:t>
            </a:r>
            <a:r>
              <a:rPr lang="ar-SA" sz="1600" b="1" dirty="0">
                <a:cs typeface="B Nazanin" pitchFamily="2" charset="-78"/>
              </a:rPr>
              <a:t> بام حوضچه‌اي</a:t>
            </a:r>
            <a:endParaRPr lang="en-US" sz="1600" b="1" dirty="0">
              <a:cs typeface="B Nazanin" pitchFamily="2" charset="-78"/>
            </a:endParaRPr>
          </a:p>
          <a:p>
            <a:pPr>
              <a:lnSpc>
                <a:spcPct val="150000"/>
              </a:lnSpc>
            </a:pPr>
            <a:r>
              <a:rPr lang="fa-IR" sz="1600" b="1" dirty="0" smtClean="0">
                <a:cs typeface="B Nazanin" pitchFamily="2" charset="-78"/>
              </a:rPr>
              <a:t>4.</a:t>
            </a:r>
            <a:r>
              <a:rPr lang="fa-IR" sz="1600" b="1" dirty="0">
                <a:cs typeface="B Nazanin" pitchFamily="2" charset="-78"/>
              </a:rPr>
              <a:t> </a:t>
            </a:r>
            <a:r>
              <a:rPr lang="ar-SA" sz="1600" b="1" dirty="0">
                <a:cs typeface="B Nazanin" pitchFamily="2" charset="-78"/>
              </a:rPr>
              <a:t>جذب </a:t>
            </a:r>
            <a:r>
              <a:rPr lang="ar-SA" sz="1600" b="1" dirty="0" smtClean="0">
                <a:cs typeface="B Nazanin" pitchFamily="2" charset="-78"/>
              </a:rPr>
              <a:t>مجزا</a:t>
            </a:r>
            <a:endParaRPr lang="en-US" sz="1600" b="1" dirty="0">
              <a:cs typeface="B Nazanin" pitchFamily="2" charset="-78"/>
            </a:endParaRPr>
          </a:p>
          <a:p>
            <a:pPr>
              <a:lnSpc>
                <a:spcPct val="150000"/>
              </a:lnSpc>
            </a:pPr>
            <a:r>
              <a:rPr lang="fa-IR" sz="1600" b="1" dirty="0" smtClean="0">
                <a:solidFill>
                  <a:srgbClr val="FF0000"/>
                </a:solidFill>
                <a:cs typeface="B Nazanin" pitchFamily="2" charset="-78"/>
              </a:rPr>
              <a:t>5</a:t>
            </a:r>
            <a:r>
              <a:rPr lang="ar-SA" sz="1600" b="1" dirty="0" smtClean="0">
                <a:solidFill>
                  <a:srgbClr val="FF0000"/>
                </a:solidFill>
                <a:cs typeface="B Nazanin" pitchFamily="2" charset="-78"/>
              </a:rPr>
              <a:t>.</a:t>
            </a:r>
            <a:r>
              <a:rPr lang="ar-SA" sz="1600" b="1" dirty="0">
                <a:cs typeface="B Nazanin" pitchFamily="2" charset="-78"/>
              </a:rPr>
              <a:t> </a:t>
            </a:r>
            <a:r>
              <a:rPr lang="ar-SA" sz="1600" b="1" dirty="0" smtClean="0">
                <a:solidFill>
                  <a:srgbClr val="FF0000"/>
                </a:solidFill>
                <a:cs typeface="B Nazanin" pitchFamily="2" charset="-78"/>
              </a:rPr>
              <a:t>گلخانه</a:t>
            </a:r>
            <a:r>
              <a:rPr lang="fa-IR" sz="1600" b="1" dirty="0" smtClean="0">
                <a:solidFill>
                  <a:srgbClr val="FF0000"/>
                </a:solidFill>
                <a:cs typeface="B Nazanin" pitchFamily="2" charset="-78"/>
              </a:rPr>
              <a:t> خورشیدی</a:t>
            </a:r>
            <a:endParaRPr lang="en-US" sz="1600" b="1" dirty="0">
              <a:solidFill>
                <a:srgbClr val="FF0000"/>
              </a:solidFill>
              <a:cs typeface="B Nazanin" pitchFamily="2" charset="-78"/>
            </a:endParaRPr>
          </a:p>
        </p:txBody>
      </p:sp>
      <p:pic>
        <p:nvPicPr>
          <p:cNvPr id="1026" name="Picture 2"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05336" y="1392030"/>
            <a:ext cx="2880320" cy="523220"/>
          </a:xfrm>
          <a:prstGeom prst="rect">
            <a:avLst/>
          </a:prstGeom>
          <a:noFill/>
        </p:spPr>
        <p:txBody>
          <a:bodyPr wrap="square" rtlCol="1">
            <a:spAutoFit/>
          </a:bodyPr>
          <a:lstStyle/>
          <a:p>
            <a:r>
              <a:rPr lang="en-US" sz="1400" b="1" dirty="0">
                <a:cs typeface="B Nazanin" pitchFamily="2" charset="-78"/>
              </a:rPr>
              <a:t>Active solar system</a:t>
            </a:r>
            <a:endParaRPr lang="fa-IR" sz="1400" b="1" dirty="0">
              <a:cs typeface="B Nazanin" pitchFamily="2" charset="-78"/>
            </a:endParaRPr>
          </a:p>
          <a:p>
            <a:endParaRPr lang="fa-IR" sz="1400" dirty="0">
              <a:cs typeface="B Nazanin" pitchFamily="2" charset="-78"/>
            </a:endParaRPr>
          </a:p>
        </p:txBody>
      </p:sp>
      <p:sp>
        <p:nvSpPr>
          <p:cNvPr id="5" name="TextBox 4"/>
          <p:cNvSpPr txBox="1"/>
          <p:nvPr/>
        </p:nvSpPr>
        <p:spPr>
          <a:xfrm>
            <a:off x="2557264" y="1740269"/>
            <a:ext cx="3672408" cy="584775"/>
          </a:xfrm>
          <a:prstGeom prst="rect">
            <a:avLst/>
          </a:prstGeom>
          <a:noFill/>
        </p:spPr>
        <p:txBody>
          <a:bodyPr wrap="square" rtlCol="1">
            <a:spAutoFit/>
          </a:bodyPr>
          <a:lstStyle/>
          <a:p>
            <a:r>
              <a:rPr lang="en-US" sz="1400" b="1" dirty="0">
                <a:solidFill>
                  <a:srgbClr val="FF0000"/>
                </a:solidFill>
                <a:cs typeface="B Nazanin" pitchFamily="2" charset="-78"/>
              </a:rPr>
              <a:t>Passive solar system</a:t>
            </a:r>
            <a:endParaRPr lang="fa-IR" sz="1400" b="1" dirty="0">
              <a:solidFill>
                <a:srgbClr val="FF0000"/>
              </a:solidFill>
              <a:cs typeface="B Nazanin" pitchFamily="2" charset="-78"/>
            </a:endParaRPr>
          </a:p>
          <a:p>
            <a:endParaRPr lang="fa-IR" dirty="0">
              <a:cs typeface="B Nazanin" pitchFamily="2" charset="-78"/>
            </a:endParaRPr>
          </a:p>
        </p:txBody>
      </p:sp>
      <p:sp>
        <p:nvSpPr>
          <p:cNvPr id="10" name="Rectangle 9"/>
          <p:cNvSpPr/>
          <p:nvPr/>
        </p:nvSpPr>
        <p:spPr>
          <a:xfrm>
            <a:off x="6375640" y="436022"/>
            <a:ext cx="2395206"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2400" b="1" cap="all" dirty="0">
                <a:ln w="0"/>
                <a:solidFill>
                  <a:schemeClr val="accent2">
                    <a:lumMod val="50000"/>
                  </a:schemeClr>
                </a:solidFill>
                <a:effectLst>
                  <a:reflection blurRad="12700" stA="50000" endPos="50000" dist="5000" dir="5400000" sy="-100000" rotWithShape="0"/>
                </a:effectLst>
                <a:cs typeface="B Nazanin" pitchFamily="2" charset="-78"/>
              </a:rPr>
              <a:t>موضوعات مورد بحث:</a:t>
            </a:r>
          </a:p>
        </p:txBody>
      </p:sp>
    </p:spTree>
    <p:extLst>
      <p:ext uri="{BB962C8B-B14F-4D97-AF65-F5344CB8AC3E}">
        <p14:creationId xmlns:p14="http://schemas.microsoft.com/office/powerpoint/2010/main" val="383197618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D:\New Folder (2)\Removable Disk (I)\m\202_1-ChampionPrelimConceptAA.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8312"/>
            <a:ext cx="9036496" cy="6668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4"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http://www.memaran.ir/mypost/trombe/03.jpg"/>
          <p:cNvPicPr/>
          <p:nvPr/>
        </p:nvPicPr>
        <p:blipFill>
          <a:blip r:embed="rId6" cstate="print"/>
          <a:srcRect/>
          <a:stretch>
            <a:fillRect/>
          </a:stretch>
        </p:blipFill>
        <p:spPr bwMode="auto">
          <a:xfrm>
            <a:off x="1187624" y="291698"/>
            <a:ext cx="3571875" cy="4762500"/>
          </a:xfrm>
          <a:prstGeom prst="rect">
            <a:avLst/>
          </a:prstGeom>
          <a:noFill/>
          <a:ln w="9525">
            <a:noFill/>
            <a:miter lim="800000"/>
            <a:headEnd/>
            <a:tailEnd/>
          </a:ln>
        </p:spPr>
      </p:pic>
      <p:sp>
        <p:nvSpPr>
          <p:cNvPr id="6" name="Rectangle 5"/>
          <p:cNvSpPr/>
          <p:nvPr/>
        </p:nvSpPr>
        <p:spPr>
          <a:xfrm>
            <a:off x="5220073" y="1124744"/>
            <a:ext cx="3535362" cy="2062103"/>
          </a:xfrm>
          <a:prstGeom prst="rect">
            <a:avLst/>
          </a:prstGeom>
        </p:spPr>
        <p:txBody>
          <a:bodyPr wrap="square">
            <a:spAutoFit/>
          </a:bodyPr>
          <a:lstStyle/>
          <a:p>
            <a:r>
              <a:rPr lang="fa-IR" sz="1600" b="1" dirty="0">
                <a:cs typeface="B Nazanin" pitchFamily="2" charset="-78"/>
              </a:rPr>
              <a:t>گرمایش خورشیدی پایه ترین تکنیک خورشیدی پسیو است که شامل افزایش تعداد پنجره‎ها در وجه جنوبی و جنس پنجره ها به عنوان جرم حرارتی که اغلب در منازل رعایت می‎شود می باشد. در خانه خورشیدی حدود 25% پنجره‎ها روبه جنوب بوده و 3% آن در سقف خانه ها قراردارد. صرفه جویی انرژی </a:t>
            </a:r>
            <a:r>
              <a:rPr lang="fa-IR" sz="1600" b="1" dirty="0" smtClean="0">
                <a:cs typeface="B Nazanin" pitchFamily="2" charset="-78"/>
              </a:rPr>
              <a:t>در این روش هزینه </a:t>
            </a:r>
            <a:r>
              <a:rPr lang="fa-IR" sz="1600" b="1" dirty="0">
                <a:cs typeface="B Nazanin" pitchFamily="2" charset="-78"/>
              </a:rPr>
              <a:t>پایینی در بردارد.</a:t>
            </a:r>
            <a:endParaRPr lang="en-US" sz="1600" b="1" dirty="0">
              <a:cs typeface="B Nazanin" pitchFamily="2" charset="-78"/>
            </a:endParaRPr>
          </a:p>
        </p:txBody>
      </p:sp>
    </p:spTree>
    <p:extLst>
      <p:ext uri="{BB962C8B-B14F-4D97-AF65-F5344CB8AC3E}">
        <p14:creationId xmlns:p14="http://schemas.microsoft.com/office/powerpoint/2010/main" val="2576361360"/>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New Folder (2)\Removable Disk (I)\m\203-ChampionSymmPerspect.jpg"/>
          <p:cNvPicPr>
            <a:picLocks noChangeAspect="1" noChangeArrowheads="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013" t="5172" r="2681" b="12005"/>
          <a:stretch/>
        </p:blipFill>
        <p:spPr bwMode="auto">
          <a:xfrm>
            <a:off x="0" y="0"/>
            <a:ext cx="8985884" cy="58556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4"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23528" y="692696"/>
            <a:ext cx="8244408" cy="1815882"/>
          </a:xfrm>
          <a:prstGeom prst="rect">
            <a:avLst/>
          </a:prstGeom>
        </p:spPr>
        <p:txBody>
          <a:bodyPr wrap="square">
            <a:spAutoFit/>
          </a:bodyPr>
          <a:lstStyle/>
          <a:p>
            <a:r>
              <a:rPr lang="ar-SA" sz="1600" b="1" dirty="0" smtClean="0">
                <a:solidFill>
                  <a:srgbClr val="FF0000"/>
                </a:solidFill>
                <a:cs typeface="B Nazanin" pitchFamily="2" charset="-78"/>
              </a:rPr>
              <a:t>شيشه </a:t>
            </a:r>
            <a:r>
              <a:rPr lang="ar-SA" sz="1600" b="1" dirty="0">
                <a:solidFill>
                  <a:srgbClr val="FF0000"/>
                </a:solidFill>
                <a:cs typeface="B Nazanin" pitchFamily="2" charset="-78"/>
              </a:rPr>
              <a:t>هاي دو جداره و يا پلاستيك </a:t>
            </a:r>
            <a:r>
              <a:rPr lang="ar-SA" sz="1600" b="1" dirty="0">
                <a:cs typeface="B Nazanin" pitchFamily="2" charset="-78"/>
              </a:rPr>
              <a:t>شفاف جهت اين كارمناسب هستند . ديواربين گلخانه و فضاي  نشيمن بايد با ظرفيت حرارتي بالا باشد( ديوارآب يا ترومب ) درانتخاب مابقي مصالح آزادي عمل بيشترمي باشد. با طراحي خوب تمامي تشعشات وارده به گلخانه به حرارت  تبديل شده ودراين صورت بازدهي 60% الي 75%  درزمستان است و مقدارحرارت منتقل شده به اتاقها 10 % الي 30 %  انرژي تابشي است كه با اضافه كردن سيستم انباشت كننده مكانيكي اين مقدار بيشترمي شود</a:t>
            </a:r>
            <a:r>
              <a:rPr lang="en-US" sz="1600" b="1" dirty="0">
                <a:cs typeface="B Nazanin" pitchFamily="2" charset="-78"/>
              </a:rPr>
              <a:t> . </a:t>
            </a:r>
          </a:p>
          <a:p>
            <a:r>
              <a:rPr lang="ar-SA" sz="1600" b="1" dirty="0">
                <a:cs typeface="B Nazanin" pitchFamily="2" charset="-78"/>
              </a:rPr>
              <a:t> </a:t>
            </a:r>
            <a:endParaRPr lang="en-US" sz="1600" b="1" dirty="0">
              <a:cs typeface="B Nazanin" pitchFamily="2" charset="-78"/>
            </a:endParaRPr>
          </a:p>
          <a:p>
            <a:r>
              <a:rPr lang="ar-SA" sz="1600" b="1" dirty="0">
                <a:cs typeface="B Nazanin" pitchFamily="2" charset="-78"/>
              </a:rPr>
              <a:t> </a:t>
            </a:r>
            <a:endParaRPr lang="en-US" sz="1600" b="1" dirty="0">
              <a:cs typeface="B Nazanin" pitchFamily="2" charset="-78"/>
            </a:endParaRPr>
          </a:p>
        </p:txBody>
      </p:sp>
      <p:pic>
        <p:nvPicPr>
          <p:cNvPr id="1026" name="Picture 2" descr="D:\New Folder (2)\Removable Disk (I)\New Folder (2)\mmmmmmm\New folder\imagesCATCTDIK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1916832"/>
            <a:ext cx="4220689" cy="30216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98276" y="292586"/>
            <a:ext cx="1569660"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2000" b="1" cap="all" spc="0" dirty="0" smtClean="0">
                <a:ln w="0"/>
                <a:solidFill>
                  <a:schemeClr val="accent2">
                    <a:lumMod val="50000"/>
                  </a:schemeClr>
                </a:solidFill>
                <a:effectLst>
                  <a:reflection blurRad="12700" stA="50000" endPos="50000" dist="5000" dir="5400000" sy="-100000" rotWithShape="0"/>
                </a:effectLst>
              </a:rPr>
              <a:t>شيوه </a:t>
            </a:r>
            <a:r>
              <a:rPr lang="ar-SA" sz="2000" b="1" cap="all" spc="0" dirty="0">
                <a:ln w="0"/>
                <a:solidFill>
                  <a:schemeClr val="accent2">
                    <a:lumMod val="50000"/>
                  </a:schemeClr>
                </a:solidFill>
                <a:effectLst>
                  <a:reflection blurRad="12700" stA="50000" endPos="50000" dist="5000" dir="5400000" sy="-100000" rotWithShape="0"/>
                </a:effectLst>
              </a:rPr>
              <a:t>گلخانه اي </a:t>
            </a:r>
            <a:endParaRPr lang="fa-IR" sz="2000" b="1" cap="all" spc="0" dirty="0">
              <a:ln w="0"/>
              <a:solidFill>
                <a:schemeClr val="accent2">
                  <a:lumMod val="50000"/>
                </a:schemeClr>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257636136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New Folder (2)\Removable Disk (I)\New Folder (2)\m\202_1-ChampionPrelimConceptAA.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 y="-85725"/>
            <a:ext cx="9525000" cy="7029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260648"/>
            <a:ext cx="7848872" cy="1569660"/>
          </a:xfrm>
          <a:prstGeom prst="rect">
            <a:avLst/>
          </a:prstGeom>
          <a:noFill/>
        </p:spPr>
        <p:txBody>
          <a:bodyPr wrap="square" rtlCol="1">
            <a:spAutoFit/>
          </a:bodyPr>
          <a:lstStyle/>
          <a:p>
            <a:r>
              <a:rPr lang="fa-IR" sz="1600" b="1" dirty="0" smtClean="0">
                <a:solidFill>
                  <a:schemeClr val="tx2"/>
                </a:solidFill>
                <a:cs typeface="B Nazanin" pitchFamily="2" charset="-78"/>
              </a:rPr>
              <a:t>تاریخچه:</a:t>
            </a:r>
          </a:p>
          <a:p>
            <a:r>
              <a:rPr lang="fa-IR" sz="1600" b="1" dirty="0" smtClean="0">
                <a:cs typeface="B Nazanin" pitchFamily="2" charset="-78"/>
              </a:rPr>
              <a:t>تمام ساختمانهای شیشه ای در گذشته به نوعی گرم کننده خورشیدی غیرفعال(بی کنش) بوده اند و گذشتگان در واقع داخل این کلکتورهای خورشیدی زندگی میکردند.هنر استفاده از این روش به رومیان برمیگردد که شیشه را در کاخ ها و غیره نصب میکردند.پنجره های با 2متر پهنا و 3 متر بلندی.</a:t>
            </a:r>
          </a:p>
          <a:p>
            <a:r>
              <a:rPr lang="fa-IR" sz="1600" b="1" dirty="0" smtClean="0">
                <a:cs typeface="B Nazanin" pitchFamily="2" charset="-78"/>
              </a:rPr>
              <a:t>پس از سقوط امپراتوری روم، توانایی ساخت شیشه های بزرگ برای هزار سال مسکوت ماند تا قرن هفدهم که فرایند ساخت شیشه هلی تخت با وسعت 2 متر مربع در فرانسه دوباره ظهور پیدا کرد.</a:t>
            </a:r>
            <a:endParaRPr lang="fa-IR" sz="1600" b="1" dirty="0">
              <a:cs typeface="B Nazanin" pitchFamily="2" charset="-78"/>
            </a:endParaRPr>
          </a:p>
        </p:txBody>
      </p:sp>
      <p:sp>
        <p:nvSpPr>
          <p:cNvPr id="5" name="TextBox 4"/>
          <p:cNvSpPr txBox="1"/>
          <p:nvPr/>
        </p:nvSpPr>
        <p:spPr>
          <a:xfrm>
            <a:off x="3239344" y="6309320"/>
            <a:ext cx="5581128" cy="276999"/>
          </a:xfrm>
          <a:prstGeom prst="rect">
            <a:avLst/>
          </a:prstGeom>
          <a:noFill/>
        </p:spPr>
        <p:txBody>
          <a:bodyPr wrap="square" rtlCol="1">
            <a:spAutoFit/>
          </a:bodyPr>
          <a:lstStyle/>
          <a:p>
            <a:r>
              <a:rPr lang="fa-IR" sz="1200" b="1" dirty="0" smtClean="0"/>
              <a:t>انرژی های نو،انرژی برای آینده ای پایدار                                              </a:t>
            </a:r>
            <a:r>
              <a:rPr lang="fa-IR" sz="1200" b="1" dirty="0" smtClean="0">
                <a:solidFill>
                  <a:schemeClr val="bg1"/>
                </a:solidFill>
              </a:rPr>
              <a:t>مترجم:عبدالرحیم پرتویی</a:t>
            </a:r>
            <a:endParaRPr lang="fa-IR" sz="1200" b="1" dirty="0">
              <a:solidFill>
                <a:schemeClr val="bg1"/>
              </a:solidFill>
            </a:endParaRPr>
          </a:p>
        </p:txBody>
      </p:sp>
    </p:spTree>
    <p:extLst>
      <p:ext uri="{BB962C8B-B14F-4D97-AF65-F5344CB8AC3E}">
        <p14:creationId xmlns:p14="http://schemas.microsoft.com/office/powerpoint/2010/main" val="349473334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New Folder (2)\Removable Disk (I)\New Folder (2)\m\202_1-ChampionPrelimConceptAA.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 y="-85725"/>
            <a:ext cx="9525000" cy="7029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5" name="Picture 2" descr="I:\New Folder (2)\Figure6.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590800" y="623590"/>
            <a:ext cx="6121152" cy="1077218"/>
          </a:xfrm>
          <a:prstGeom prst="rect">
            <a:avLst/>
          </a:prstGeom>
        </p:spPr>
        <p:txBody>
          <a:bodyPr wrap="square">
            <a:spAutoFit/>
          </a:bodyPr>
          <a:lstStyle/>
          <a:p>
            <a:r>
              <a:rPr lang="fa-IR" sz="1600" b="1" dirty="0" smtClean="0">
                <a:cs typeface="B Nazanin" pitchFamily="2" charset="-78"/>
              </a:rPr>
              <a:t>1-برای </a:t>
            </a:r>
            <a:r>
              <a:rPr lang="fa-IR" sz="1600" b="1" dirty="0">
                <a:cs typeface="B Nazanin" pitchFamily="2" charset="-78"/>
              </a:rPr>
              <a:t>در یافت </a:t>
            </a:r>
            <a:r>
              <a:rPr lang="fa-IR" sz="1600" b="1" dirty="0">
                <a:solidFill>
                  <a:srgbClr val="FF0000"/>
                </a:solidFill>
                <a:cs typeface="B Nazanin" pitchFamily="2" charset="-78"/>
              </a:rPr>
              <a:t>حداکثر گرمای خورشید </a:t>
            </a:r>
            <a:r>
              <a:rPr lang="fa-IR" sz="1600" b="1" dirty="0">
                <a:cs typeface="B Nazanin" pitchFamily="2" charset="-78"/>
              </a:rPr>
              <a:t>در زمستان جهت بندی می </a:t>
            </a:r>
            <a:r>
              <a:rPr lang="fa-IR" sz="1600" b="1" dirty="0" smtClean="0">
                <a:cs typeface="B Nazanin" pitchFamily="2" charset="-78"/>
              </a:rPr>
              <a:t>شوند.</a:t>
            </a:r>
            <a:endParaRPr lang="en-US" sz="1600" b="1" dirty="0">
              <a:cs typeface="B Nazanin" pitchFamily="2" charset="-78"/>
            </a:endParaRPr>
          </a:p>
          <a:p>
            <a:r>
              <a:rPr lang="fa-IR" sz="1600" b="1" dirty="0">
                <a:cs typeface="B Nazanin" pitchFamily="2" charset="-78"/>
              </a:rPr>
              <a:t>2-مواد ذخیره گرما به منظور </a:t>
            </a:r>
            <a:r>
              <a:rPr lang="fa-IR" sz="1600" b="1" dirty="0">
                <a:solidFill>
                  <a:srgbClr val="FF0000"/>
                </a:solidFill>
                <a:cs typeface="B Nazanin" pitchFamily="2" charset="-78"/>
              </a:rPr>
              <a:t>نگهداری گرمایی خورشیدی </a:t>
            </a:r>
            <a:r>
              <a:rPr lang="fa-IR" sz="1600" b="1" dirty="0">
                <a:cs typeface="B Nazanin" pitchFamily="2" charset="-78"/>
              </a:rPr>
              <a:t>بکار </a:t>
            </a:r>
            <a:r>
              <a:rPr lang="fa-IR" sz="1600" b="1" dirty="0" smtClean="0">
                <a:cs typeface="B Nazanin" pitchFamily="2" charset="-78"/>
              </a:rPr>
              <a:t>میگیرند.</a:t>
            </a:r>
            <a:endParaRPr lang="en-US" sz="1600" b="1" dirty="0">
              <a:cs typeface="B Nazanin" pitchFamily="2" charset="-78"/>
            </a:endParaRPr>
          </a:p>
          <a:p>
            <a:r>
              <a:rPr lang="fa-IR" sz="1600" b="1" dirty="0">
                <a:cs typeface="B Nazanin" pitchFamily="2" charset="-78"/>
              </a:rPr>
              <a:t>3- در جایی که نور خورشید مستقیم نبوده یا کم می باشد </a:t>
            </a:r>
            <a:r>
              <a:rPr lang="fa-IR" sz="1600" b="1" dirty="0">
                <a:solidFill>
                  <a:srgbClr val="FF0000"/>
                </a:solidFill>
                <a:cs typeface="B Nazanin" pitchFamily="2" charset="-78"/>
              </a:rPr>
              <a:t>مقادیر زیادی عایق </a:t>
            </a:r>
            <a:r>
              <a:rPr lang="fa-IR" sz="1600" b="1" dirty="0">
                <a:cs typeface="B Nazanin" pitchFamily="2" charset="-78"/>
              </a:rPr>
              <a:t>دارند </a:t>
            </a:r>
            <a:r>
              <a:rPr lang="fa-IR" sz="1600" b="1" dirty="0" smtClean="0">
                <a:cs typeface="B Nazanin" pitchFamily="2" charset="-78"/>
              </a:rPr>
              <a:t>.</a:t>
            </a:r>
            <a:endParaRPr lang="en-US" sz="1600" b="1" dirty="0">
              <a:cs typeface="B Nazanin" pitchFamily="2" charset="-78"/>
            </a:endParaRPr>
          </a:p>
          <a:p>
            <a:r>
              <a:rPr lang="fa-IR" sz="1600" b="1" dirty="0">
                <a:cs typeface="B Nazanin" pitchFamily="2" charset="-78"/>
              </a:rPr>
              <a:t>4- جهت خنک سازی در تابستان به </a:t>
            </a:r>
            <a:r>
              <a:rPr lang="fa-IR" sz="1600" b="1" dirty="0">
                <a:solidFill>
                  <a:srgbClr val="FF0000"/>
                </a:solidFill>
                <a:cs typeface="B Nazanin" pitchFamily="2" charset="-78"/>
              </a:rPr>
              <a:t>تهویه طبیعی </a:t>
            </a:r>
            <a:r>
              <a:rPr lang="fa-IR" sz="1600" b="1" dirty="0">
                <a:cs typeface="B Nazanin" pitchFamily="2" charset="-78"/>
              </a:rPr>
              <a:t>تکیه می </a:t>
            </a:r>
            <a:r>
              <a:rPr lang="fa-IR" sz="1600" b="1" dirty="0" smtClean="0">
                <a:cs typeface="B Nazanin" pitchFamily="2" charset="-78"/>
              </a:rPr>
              <a:t>نمایند.</a:t>
            </a:r>
            <a:endParaRPr lang="en-US" sz="1600" b="1" dirty="0">
              <a:cs typeface="B Nazanin" pitchFamily="2" charset="-78"/>
            </a:endParaRPr>
          </a:p>
        </p:txBody>
      </p:sp>
      <p:sp>
        <p:nvSpPr>
          <p:cNvPr id="2" name="Rectangle 1"/>
          <p:cNvSpPr/>
          <p:nvPr/>
        </p:nvSpPr>
        <p:spPr>
          <a:xfrm>
            <a:off x="4349757" y="188640"/>
            <a:ext cx="4254691"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000" b="1" cap="all" spc="0" dirty="0">
                <a:ln w="0"/>
                <a:solidFill>
                  <a:schemeClr val="accent2">
                    <a:lumMod val="50000"/>
                  </a:schemeClr>
                </a:solidFill>
                <a:effectLst>
                  <a:reflection blurRad="12700" stA="50000" endPos="50000" dist="5000" dir="5400000" sy="-100000" rotWithShape="0"/>
                </a:effectLst>
              </a:rPr>
              <a:t>اصول بنیادی در طراحی گلخانه های خورشیدی :</a:t>
            </a:r>
          </a:p>
        </p:txBody>
      </p:sp>
    </p:spTree>
    <p:extLst>
      <p:ext uri="{BB962C8B-B14F-4D97-AF65-F5344CB8AC3E}">
        <p14:creationId xmlns:p14="http://schemas.microsoft.com/office/powerpoint/2010/main" val="75162640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a:stCxn id="34" idx="0"/>
          </p:cNvCxnSpPr>
          <p:nvPr/>
        </p:nvCxnSpPr>
        <p:spPr>
          <a:xfrm rot="16200000" flipH="1">
            <a:off x="2067155" y="3057755"/>
            <a:ext cx="876954" cy="17936"/>
          </a:xfrm>
          <a:prstGeom prst="line">
            <a:avLst/>
          </a:prstGeom>
        </p:spPr>
        <p:style>
          <a:lnRef idx="3">
            <a:schemeClr val="accent1"/>
          </a:lnRef>
          <a:fillRef idx="0">
            <a:schemeClr val="accent1"/>
          </a:fillRef>
          <a:effectRef idx="2">
            <a:schemeClr val="accent1"/>
          </a:effectRef>
          <a:fontRef idx="minor">
            <a:schemeClr val="tx1"/>
          </a:fontRef>
        </p:style>
      </p:cxnSp>
      <p:sp>
        <p:nvSpPr>
          <p:cNvPr id="3" name="Rectangle 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4" name="Picture 3"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Sun 27"/>
          <p:cNvSpPr/>
          <p:nvPr/>
        </p:nvSpPr>
        <p:spPr>
          <a:xfrm>
            <a:off x="457200" y="1358528"/>
            <a:ext cx="1008112" cy="1152128"/>
          </a:xfrm>
          <a:prstGeom prst="sun">
            <a:avLst/>
          </a:prstGeom>
          <a:solidFill>
            <a:schemeClr val="accent2">
              <a:lumMod val="60000"/>
              <a:lumOff val="40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
        <p:nvSpPr>
          <p:cNvPr id="29" name="Freeform 28"/>
          <p:cNvSpPr/>
          <p:nvPr/>
        </p:nvSpPr>
        <p:spPr>
          <a:xfrm>
            <a:off x="1037482" y="2489400"/>
            <a:ext cx="538846" cy="1344988"/>
          </a:xfrm>
          <a:custGeom>
            <a:avLst/>
            <a:gdLst>
              <a:gd name="connsiteX0" fmla="*/ 0 w 1031631"/>
              <a:gd name="connsiteY0" fmla="*/ 0 h 679939"/>
              <a:gd name="connsiteX1" fmla="*/ 152400 w 1031631"/>
              <a:gd name="connsiteY1" fmla="*/ 199293 h 679939"/>
              <a:gd name="connsiteX2" fmla="*/ 363416 w 1031631"/>
              <a:gd name="connsiteY2" fmla="*/ 152400 h 679939"/>
              <a:gd name="connsiteX3" fmla="*/ 445477 w 1031631"/>
              <a:gd name="connsiteY3" fmla="*/ 351693 h 679939"/>
              <a:gd name="connsiteX4" fmla="*/ 644770 w 1031631"/>
              <a:gd name="connsiteY4" fmla="*/ 293077 h 679939"/>
              <a:gd name="connsiteX5" fmla="*/ 679939 w 1031631"/>
              <a:gd name="connsiteY5" fmla="*/ 515816 h 679939"/>
              <a:gd name="connsiteX6" fmla="*/ 914400 w 1031631"/>
              <a:gd name="connsiteY6" fmla="*/ 457200 h 679939"/>
              <a:gd name="connsiteX7" fmla="*/ 914400 w 1031631"/>
              <a:gd name="connsiteY7" fmla="*/ 656493 h 679939"/>
              <a:gd name="connsiteX8" fmla="*/ 1031631 w 1031631"/>
              <a:gd name="connsiteY8" fmla="*/ 668216 h 67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631" h="679939">
                <a:moveTo>
                  <a:pt x="0" y="0"/>
                </a:moveTo>
                <a:cubicBezTo>
                  <a:pt x="45915" y="86946"/>
                  <a:pt x="91831" y="173893"/>
                  <a:pt x="152400" y="199293"/>
                </a:cubicBezTo>
                <a:cubicBezTo>
                  <a:pt x="212969" y="224693"/>
                  <a:pt x="314570" y="127000"/>
                  <a:pt x="363416" y="152400"/>
                </a:cubicBezTo>
                <a:cubicBezTo>
                  <a:pt x="412262" y="177800"/>
                  <a:pt x="398585" y="328247"/>
                  <a:pt x="445477" y="351693"/>
                </a:cubicBezTo>
                <a:cubicBezTo>
                  <a:pt x="492369" y="375139"/>
                  <a:pt x="605693" y="265723"/>
                  <a:pt x="644770" y="293077"/>
                </a:cubicBezTo>
                <a:cubicBezTo>
                  <a:pt x="683847" y="320431"/>
                  <a:pt x="635001" y="488462"/>
                  <a:pt x="679939" y="515816"/>
                </a:cubicBezTo>
                <a:cubicBezTo>
                  <a:pt x="724877" y="543170"/>
                  <a:pt x="875323" y="433754"/>
                  <a:pt x="914400" y="457200"/>
                </a:cubicBezTo>
                <a:cubicBezTo>
                  <a:pt x="953477" y="480646"/>
                  <a:pt x="894862" y="621324"/>
                  <a:pt x="914400" y="656493"/>
                </a:cubicBezTo>
                <a:cubicBezTo>
                  <a:pt x="933938" y="691662"/>
                  <a:pt x="982784" y="679939"/>
                  <a:pt x="1031631" y="668216"/>
                </a:cubicBezTo>
              </a:path>
            </a:pathLst>
          </a:custGeom>
          <a:ln>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1" anchor="ctr"/>
          <a:lstStyle/>
          <a:p>
            <a:pPr algn="ctr"/>
            <a:endParaRPr lang="fa-IR"/>
          </a:p>
        </p:txBody>
      </p:sp>
      <p:sp>
        <p:nvSpPr>
          <p:cNvPr id="31" name="Rectangle 30"/>
          <p:cNvSpPr/>
          <p:nvPr/>
        </p:nvSpPr>
        <p:spPr>
          <a:xfrm rot="8574529">
            <a:off x="2331241" y="2264262"/>
            <a:ext cx="1139874" cy="1388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32" name="Rectangle 31"/>
          <p:cNvSpPr/>
          <p:nvPr/>
        </p:nvSpPr>
        <p:spPr>
          <a:xfrm rot="13269542">
            <a:off x="3150818" y="2239440"/>
            <a:ext cx="1121435" cy="1599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33" name="Rectangle 32"/>
          <p:cNvSpPr/>
          <p:nvPr/>
        </p:nvSpPr>
        <p:spPr>
          <a:xfrm>
            <a:off x="4028818" y="2628246"/>
            <a:ext cx="157524" cy="7376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36" name="Rectangle 35"/>
          <p:cNvSpPr/>
          <p:nvPr/>
        </p:nvSpPr>
        <p:spPr>
          <a:xfrm>
            <a:off x="1729749" y="3922278"/>
            <a:ext cx="197768" cy="288031"/>
          </a:xfrm>
          <a:prstGeom prst="rect">
            <a:avLst/>
          </a:prstGeom>
          <a:solidFill>
            <a:schemeClr val="accent3">
              <a:lumMod val="75000"/>
            </a:schemeClr>
          </a:solidFill>
          <a:ln>
            <a:solidFill>
              <a:schemeClr val="accent3">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37" name="Rectangle 36"/>
          <p:cNvSpPr/>
          <p:nvPr/>
        </p:nvSpPr>
        <p:spPr>
          <a:xfrm>
            <a:off x="1927517" y="4066293"/>
            <a:ext cx="2245317" cy="144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38" name="Rectangle 37"/>
          <p:cNvSpPr/>
          <p:nvPr/>
        </p:nvSpPr>
        <p:spPr>
          <a:xfrm>
            <a:off x="4022064" y="3677018"/>
            <a:ext cx="150770" cy="4554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39" name="Rectangle 38"/>
          <p:cNvSpPr/>
          <p:nvPr/>
        </p:nvSpPr>
        <p:spPr>
          <a:xfrm rot="19859505">
            <a:off x="1554761" y="2952671"/>
            <a:ext cx="983456" cy="1654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40" name="Rectangle 39"/>
          <p:cNvSpPr/>
          <p:nvPr/>
        </p:nvSpPr>
        <p:spPr>
          <a:xfrm>
            <a:off x="1729749" y="3202197"/>
            <a:ext cx="192581" cy="253679"/>
          </a:xfrm>
          <a:prstGeom prst="rect">
            <a:avLst/>
          </a:prstGeom>
          <a:solidFill>
            <a:schemeClr val="accent3">
              <a:lumMod val="75000"/>
            </a:schemeClr>
          </a:solidFill>
          <a:ln>
            <a:solidFill>
              <a:schemeClr val="accent3">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41" name="Freeform 40"/>
          <p:cNvSpPr/>
          <p:nvPr/>
        </p:nvSpPr>
        <p:spPr>
          <a:xfrm>
            <a:off x="4187860" y="4204557"/>
            <a:ext cx="703384" cy="107772"/>
          </a:xfrm>
          <a:custGeom>
            <a:avLst/>
            <a:gdLst>
              <a:gd name="connsiteX0" fmla="*/ 0 w 703384"/>
              <a:gd name="connsiteY0" fmla="*/ 0 h 215545"/>
              <a:gd name="connsiteX1" fmla="*/ 339969 w 703384"/>
              <a:gd name="connsiteY1" fmla="*/ 211016 h 215545"/>
              <a:gd name="connsiteX2" fmla="*/ 398584 w 703384"/>
              <a:gd name="connsiteY2" fmla="*/ 140677 h 215545"/>
              <a:gd name="connsiteX3" fmla="*/ 492369 w 703384"/>
              <a:gd name="connsiteY3" fmla="*/ 93785 h 215545"/>
              <a:gd name="connsiteX4" fmla="*/ 703384 w 703384"/>
              <a:gd name="connsiteY4" fmla="*/ 152400 h 215545"/>
              <a:gd name="connsiteX5" fmla="*/ 703384 w 703384"/>
              <a:gd name="connsiteY5" fmla="*/ 152400 h 21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384" h="215545">
                <a:moveTo>
                  <a:pt x="0" y="0"/>
                </a:moveTo>
                <a:cubicBezTo>
                  <a:pt x="136769" y="93785"/>
                  <a:pt x="273538" y="187570"/>
                  <a:pt x="339969" y="211016"/>
                </a:cubicBezTo>
                <a:cubicBezTo>
                  <a:pt x="406400" y="234462"/>
                  <a:pt x="373184" y="160215"/>
                  <a:pt x="398584" y="140677"/>
                </a:cubicBezTo>
                <a:cubicBezTo>
                  <a:pt x="423984" y="121139"/>
                  <a:pt x="441569" y="91831"/>
                  <a:pt x="492369" y="93785"/>
                </a:cubicBezTo>
                <a:cubicBezTo>
                  <a:pt x="543169" y="95739"/>
                  <a:pt x="703384" y="152400"/>
                  <a:pt x="703384" y="152400"/>
                </a:cubicBezTo>
                <a:lnTo>
                  <a:pt x="703384" y="152400"/>
                </a:lnTo>
              </a:path>
            </a:pathLst>
          </a:cu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Freeform 41"/>
          <p:cNvSpPr/>
          <p:nvPr/>
        </p:nvSpPr>
        <p:spPr>
          <a:xfrm>
            <a:off x="893675" y="4167574"/>
            <a:ext cx="832339" cy="167749"/>
          </a:xfrm>
          <a:custGeom>
            <a:avLst/>
            <a:gdLst>
              <a:gd name="connsiteX0" fmla="*/ 832339 w 832339"/>
              <a:gd name="connsiteY0" fmla="*/ 13536 h 167749"/>
              <a:gd name="connsiteX1" fmla="*/ 504093 w 832339"/>
              <a:gd name="connsiteY1" fmla="*/ 13536 h 167749"/>
              <a:gd name="connsiteX2" fmla="*/ 222739 w 832339"/>
              <a:gd name="connsiteY2" fmla="*/ 154213 h 167749"/>
              <a:gd name="connsiteX3" fmla="*/ 0 w 832339"/>
              <a:gd name="connsiteY3" fmla="*/ 154213 h 167749"/>
            </a:gdLst>
            <a:ahLst/>
            <a:cxnLst>
              <a:cxn ang="0">
                <a:pos x="connsiteX0" y="connsiteY0"/>
              </a:cxn>
              <a:cxn ang="0">
                <a:pos x="connsiteX1" y="connsiteY1"/>
              </a:cxn>
              <a:cxn ang="0">
                <a:pos x="connsiteX2" y="connsiteY2"/>
              </a:cxn>
              <a:cxn ang="0">
                <a:pos x="connsiteX3" y="connsiteY3"/>
              </a:cxn>
            </a:cxnLst>
            <a:rect l="l" t="t" r="r" b="b"/>
            <a:pathLst>
              <a:path w="832339" h="167749">
                <a:moveTo>
                  <a:pt x="832339" y="13536"/>
                </a:moveTo>
                <a:cubicBezTo>
                  <a:pt x="719016" y="1813"/>
                  <a:pt x="605693" y="-9910"/>
                  <a:pt x="504093" y="13536"/>
                </a:cubicBezTo>
                <a:cubicBezTo>
                  <a:pt x="402493" y="36982"/>
                  <a:pt x="306754" y="130767"/>
                  <a:pt x="222739" y="154213"/>
                </a:cubicBezTo>
                <a:cubicBezTo>
                  <a:pt x="138724" y="177659"/>
                  <a:pt x="69362" y="165936"/>
                  <a:pt x="0" y="154213"/>
                </a:cubicBezTo>
              </a:path>
            </a:pathLst>
          </a:cu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Freeform 46"/>
          <p:cNvSpPr/>
          <p:nvPr/>
        </p:nvSpPr>
        <p:spPr>
          <a:xfrm>
            <a:off x="3315634" y="3570054"/>
            <a:ext cx="1295193" cy="176682"/>
          </a:xfrm>
          <a:custGeom>
            <a:avLst/>
            <a:gdLst>
              <a:gd name="connsiteX0" fmla="*/ 1289538 w 1295193"/>
              <a:gd name="connsiteY0" fmla="*/ 129590 h 176682"/>
              <a:gd name="connsiteX1" fmla="*/ 1230923 w 1295193"/>
              <a:gd name="connsiteY1" fmla="*/ 117867 h 176682"/>
              <a:gd name="connsiteX2" fmla="*/ 832338 w 1295193"/>
              <a:gd name="connsiteY2" fmla="*/ 636 h 176682"/>
              <a:gd name="connsiteX3" fmla="*/ 539262 w 1295193"/>
              <a:gd name="connsiteY3" fmla="*/ 176483 h 176682"/>
              <a:gd name="connsiteX4" fmla="*/ 222738 w 1295193"/>
              <a:gd name="connsiteY4" fmla="*/ 35806 h 176682"/>
              <a:gd name="connsiteX5" fmla="*/ 0 w 1295193"/>
              <a:gd name="connsiteY5" fmla="*/ 47529 h 176682"/>
              <a:gd name="connsiteX6" fmla="*/ 0 w 1295193"/>
              <a:gd name="connsiteY6" fmla="*/ 47529 h 17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193" h="176682">
                <a:moveTo>
                  <a:pt x="1289538" y="129590"/>
                </a:moveTo>
                <a:cubicBezTo>
                  <a:pt x="1298330" y="134474"/>
                  <a:pt x="1307123" y="139359"/>
                  <a:pt x="1230923" y="117867"/>
                </a:cubicBezTo>
                <a:cubicBezTo>
                  <a:pt x="1154723" y="96375"/>
                  <a:pt x="947615" y="-9133"/>
                  <a:pt x="832338" y="636"/>
                </a:cubicBezTo>
                <a:cubicBezTo>
                  <a:pt x="717061" y="10405"/>
                  <a:pt x="640862" y="170621"/>
                  <a:pt x="539262" y="176483"/>
                </a:cubicBezTo>
                <a:cubicBezTo>
                  <a:pt x="437662" y="182345"/>
                  <a:pt x="312615" y="57298"/>
                  <a:pt x="222738" y="35806"/>
                </a:cubicBezTo>
                <a:cubicBezTo>
                  <a:pt x="132861" y="14314"/>
                  <a:pt x="0" y="47529"/>
                  <a:pt x="0" y="47529"/>
                </a:cubicBezTo>
                <a:lnTo>
                  <a:pt x="0" y="47529"/>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Freeform 47"/>
          <p:cNvSpPr/>
          <p:nvPr/>
        </p:nvSpPr>
        <p:spPr>
          <a:xfrm>
            <a:off x="3468034" y="3330331"/>
            <a:ext cx="1295193" cy="176682"/>
          </a:xfrm>
          <a:custGeom>
            <a:avLst/>
            <a:gdLst>
              <a:gd name="connsiteX0" fmla="*/ 1289538 w 1295193"/>
              <a:gd name="connsiteY0" fmla="*/ 129590 h 176682"/>
              <a:gd name="connsiteX1" fmla="*/ 1230923 w 1295193"/>
              <a:gd name="connsiteY1" fmla="*/ 117867 h 176682"/>
              <a:gd name="connsiteX2" fmla="*/ 832338 w 1295193"/>
              <a:gd name="connsiteY2" fmla="*/ 636 h 176682"/>
              <a:gd name="connsiteX3" fmla="*/ 539262 w 1295193"/>
              <a:gd name="connsiteY3" fmla="*/ 176483 h 176682"/>
              <a:gd name="connsiteX4" fmla="*/ 222738 w 1295193"/>
              <a:gd name="connsiteY4" fmla="*/ 35806 h 176682"/>
              <a:gd name="connsiteX5" fmla="*/ 0 w 1295193"/>
              <a:gd name="connsiteY5" fmla="*/ 47529 h 176682"/>
              <a:gd name="connsiteX6" fmla="*/ 0 w 1295193"/>
              <a:gd name="connsiteY6" fmla="*/ 47529 h 17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193" h="176682">
                <a:moveTo>
                  <a:pt x="1289538" y="129590"/>
                </a:moveTo>
                <a:cubicBezTo>
                  <a:pt x="1298330" y="134474"/>
                  <a:pt x="1307123" y="139359"/>
                  <a:pt x="1230923" y="117867"/>
                </a:cubicBezTo>
                <a:cubicBezTo>
                  <a:pt x="1154723" y="96375"/>
                  <a:pt x="947615" y="-9133"/>
                  <a:pt x="832338" y="636"/>
                </a:cubicBezTo>
                <a:cubicBezTo>
                  <a:pt x="717061" y="10405"/>
                  <a:pt x="640862" y="170621"/>
                  <a:pt x="539262" y="176483"/>
                </a:cubicBezTo>
                <a:cubicBezTo>
                  <a:pt x="437662" y="182345"/>
                  <a:pt x="312615" y="57298"/>
                  <a:pt x="222738" y="35806"/>
                </a:cubicBezTo>
                <a:cubicBezTo>
                  <a:pt x="132861" y="14314"/>
                  <a:pt x="0" y="47529"/>
                  <a:pt x="0" y="47529"/>
                </a:cubicBezTo>
                <a:lnTo>
                  <a:pt x="0" y="47529"/>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5" name="Rectangle 34"/>
          <p:cNvSpPr/>
          <p:nvPr/>
        </p:nvSpPr>
        <p:spPr>
          <a:xfrm>
            <a:off x="2404669" y="3226456"/>
            <a:ext cx="183989" cy="6799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cxnSp>
        <p:nvCxnSpPr>
          <p:cNvPr id="53" name="Straight Connector 52"/>
          <p:cNvCxnSpPr>
            <a:stCxn id="36" idx="0"/>
          </p:cNvCxnSpPr>
          <p:nvPr/>
        </p:nvCxnSpPr>
        <p:spPr>
          <a:xfrm flipH="1" flipV="1">
            <a:off x="1827336" y="3690371"/>
            <a:ext cx="1297" cy="231907"/>
          </a:xfrm>
          <a:prstGeom prst="line">
            <a:avLst/>
          </a:prstGeom>
        </p:spPr>
        <p:style>
          <a:lnRef idx="3">
            <a:schemeClr val="accent3"/>
          </a:lnRef>
          <a:fillRef idx="0">
            <a:schemeClr val="accent3"/>
          </a:fillRef>
          <a:effectRef idx="2">
            <a:schemeClr val="accent3"/>
          </a:effectRef>
          <a:fontRef idx="minor">
            <a:schemeClr val="tx1"/>
          </a:fontRef>
        </p:style>
      </p:cxnSp>
      <p:sp>
        <p:nvSpPr>
          <p:cNvPr id="54" name="Freeform 53"/>
          <p:cNvSpPr/>
          <p:nvPr/>
        </p:nvSpPr>
        <p:spPr>
          <a:xfrm>
            <a:off x="1193757" y="3541310"/>
            <a:ext cx="1043354" cy="293077"/>
          </a:xfrm>
          <a:custGeom>
            <a:avLst/>
            <a:gdLst>
              <a:gd name="connsiteX0" fmla="*/ 1043354 w 1043354"/>
              <a:gd name="connsiteY0" fmla="*/ 293077 h 293077"/>
              <a:gd name="connsiteX1" fmla="*/ 668215 w 1043354"/>
              <a:gd name="connsiteY1" fmla="*/ 46892 h 293077"/>
              <a:gd name="connsiteX2" fmla="*/ 410308 w 1043354"/>
              <a:gd name="connsiteY2" fmla="*/ 246184 h 293077"/>
              <a:gd name="connsiteX3" fmla="*/ 0 w 1043354"/>
              <a:gd name="connsiteY3" fmla="*/ 0 h 293077"/>
            </a:gdLst>
            <a:ahLst/>
            <a:cxnLst>
              <a:cxn ang="0">
                <a:pos x="connsiteX0" y="connsiteY0"/>
              </a:cxn>
              <a:cxn ang="0">
                <a:pos x="connsiteX1" y="connsiteY1"/>
              </a:cxn>
              <a:cxn ang="0">
                <a:pos x="connsiteX2" y="connsiteY2"/>
              </a:cxn>
              <a:cxn ang="0">
                <a:pos x="connsiteX3" y="connsiteY3"/>
              </a:cxn>
            </a:cxnLst>
            <a:rect l="l" t="t" r="r" b="b"/>
            <a:pathLst>
              <a:path w="1043354" h="293077">
                <a:moveTo>
                  <a:pt x="1043354" y="293077"/>
                </a:moveTo>
                <a:cubicBezTo>
                  <a:pt x="908538" y="173892"/>
                  <a:pt x="773723" y="54707"/>
                  <a:pt x="668215" y="46892"/>
                </a:cubicBezTo>
                <a:cubicBezTo>
                  <a:pt x="562707" y="39076"/>
                  <a:pt x="521677" y="253999"/>
                  <a:pt x="410308" y="246184"/>
                </a:cubicBezTo>
                <a:cubicBezTo>
                  <a:pt x="298939" y="238369"/>
                  <a:pt x="149469" y="119184"/>
                  <a:pt x="0" y="0"/>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5" name="Freeform 54"/>
          <p:cNvSpPr/>
          <p:nvPr/>
        </p:nvSpPr>
        <p:spPr>
          <a:xfrm>
            <a:off x="1346157" y="3325286"/>
            <a:ext cx="1043354" cy="293077"/>
          </a:xfrm>
          <a:custGeom>
            <a:avLst/>
            <a:gdLst>
              <a:gd name="connsiteX0" fmla="*/ 1043354 w 1043354"/>
              <a:gd name="connsiteY0" fmla="*/ 293077 h 293077"/>
              <a:gd name="connsiteX1" fmla="*/ 668215 w 1043354"/>
              <a:gd name="connsiteY1" fmla="*/ 46892 h 293077"/>
              <a:gd name="connsiteX2" fmla="*/ 410308 w 1043354"/>
              <a:gd name="connsiteY2" fmla="*/ 246184 h 293077"/>
              <a:gd name="connsiteX3" fmla="*/ 0 w 1043354"/>
              <a:gd name="connsiteY3" fmla="*/ 0 h 293077"/>
            </a:gdLst>
            <a:ahLst/>
            <a:cxnLst>
              <a:cxn ang="0">
                <a:pos x="connsiteX0" y="connsiteY0"/>
              </a:cxn>
              <a:cxn ang="0">
                <a:pos x="connsiteX1" y="connsiteY1"/>
              </a:cxn>
              <a:cxn ang="0">
                <a:pos x="connsiteX2" y="connsiteY2"/>
              </a:cxn>
              <a:cxn ang="0">
                <a:pos x="connsiteX3" y="connsiteY3"/>
              </a:cxn>
            </a:cxnLst>
            <a:rect l="l" t="t" r="r" b="b"/>
            <a:pathLst>
              <a:path w="1043354" h="293077">
                <a:moveTo>
                  <a:pt x="1043354" y="293077"/>
                </a:moveTo>
                <a:cubicBezTo>
                  <a:pt x="908538" y="173892"/>
                  <a:pt x="773723" y="54707"/>
                  <a:pt x="668215" y="46892"/>
                </a:cubicBezTo>
                <a:cubicBezTo>
                  <a:pt x="562707" y="39076"/>
                  <a:pt x="521677" y="253999"/>
                  <a:pt x="410308" y="246184"/>
                </a:cubicBezTo>
                <a:cubicBezTo>
                  <a:pt x="298939" y="238369"/>
                  <a:pt x="149469" y="119184"/>
                  <a:pt x="0" y="0"/>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Rectangle 33"/>
          <p:cNvSpPr/>
          <p:nvPr/>
        </p:nvSpPr>
        <p:spPr>
          <a:xfrm>
            <a:off x="2404669" y="2628246"/>
            <a:ext cx="183989" cy="3688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59" name="TextBox 58"/>
          <p:cNvSpPr txBox="1"/>
          <p:nvPr/>
        </p:nvSpPr>
        <p:spPr>
          <a:xfrm>
            <a:off x="543652" y="1798418"/>
            <a:ext cx="676854" cy="307777"/>
          </a:xfrm>
          <a:prstGeom prst="rect">
            <a:avLst/>
          </a:prstGeom>
          <a:noFill/>
        </p:spPr>
        <p:txBody>
          <a:bodyPr wrap="square" rtlCol="1">
            <a:spAutoFit/>
          </a:bodyPr>
          <a:lstStyle/>
          <a:p>
            <a:r>
              <a:rPr lang="en-US" sz="1400" b="1" dirty="0" smtClean="0"/>
              <a:t>sum</a:t>
            </a:r>
            <a:endParaRPr lang="fa-IR" sz="1400" b="1" dirty="0"/>
          </a:p>
        </p:txBody>
      </p:sp>
      <p:sp>
        <p:nvSpPr>
          <p:cNvPr id="45" name="Rectangle 44"/>
          <p:cNvSpPr/>
          <p:nvPr/>
        </p:nvSpPr>
        <p:spPr>
          <a:xfrm>
            <a:off x="4343400" y="1097340"/>
            <a:ext cx="4572000" cy="1569660"/>
          </a:xfrm>
          <a:prstGeom prst="rect">
            <a:avLst/>
          </a:prstGeom>
        </p:spPr>
        <p:txBody>
          <a:bodyPr>
            <a:spAutoFit/>
          </a:bodyPr>
          <a:lstStyle/>
          <a:p>
            <a:r>
              <a:rPr lang="fa-IR" sz="1600" b="1" dirty="0" smtClean="0">
                <a:cs typeface="B Nazanin" pitchFamily="2" charset="-78"/>
              </a:rPr>
              <a:t>به دلیل اختلاف دمایی که بین دو جبهه شمالی و جنوبی وجود دارد .مکشی در هوای فضای داخلی بنا ایجاد می شود که جریان هوای خنک را از پنجره شمالی وارد فضا نموده و بدین ترتیب پس از خنک سازی فضای داخل به سمت دریچه پایینی دیوار</a:t>
            </a:r>
            <a:r>
              <a:rPr lang="en-US" sz="1600" b="1" dirty="0" smtClean="0">
                <a:cs typeface="B Nazanin" pitchFamily="2" charset="-78"/>
              </a:rPr>
              <a:t> </a:t>
            </a:r>
            <a:r>
              <a:rPr lang="fa-IR" sz="1600" b="1" dirty="0" smtClean="0">
                <a:cs typeface="B Nazanin" pitchFamily="2" charset="-78"/>
              </a:rPr>
              <a:t>هدایت می کند جریان هوا در فضای بین دیوار و شیشه گرم شده ،بالا رفته و از دریچه بالایی شیشه خارجی خارج می شود</a:t>
            </a:r>
            <a:r>
              <a:rPr lang="en-US" sz="1600" b="1" dirty="0" smtClean="0">
                <a:cs typeface="B Nazanin" pitchFamily="2" charset="-78"/>
              </a:rPr>
              <a:t>.</a:t>
            </a:r>
            <a:r>
              <a:rPr lang="fa-IR" sz="1600" b="1" dirty="0" smtClean="0">
                <a:cs typeface="B Nazanin" pitchFamily="2" charset="-78"/>
              </a:rPr>
              <a:t> </a:t>
            </a:r>
            <a:r>
              <a:rPr lang="en-US" sz="1600" b="1" dirty="0" smtClean="0">
                <a:cs typeface="B Nazanin" pitchFamily="2" charset="-78"/>
              </a:rPr>
              <a:t> </a:t>
            </a:r>
            <a:endParaRPr lang="en-US" sz="1600" b="1" dirty="0"/>
          </a:p>
        </p:txBody>
      </p:sp>
      <p:sp>
        <p:nvSpPr>
          <p:cNvPr id="49" name="Rectangle 48"/>
          <p:cNvSpPr/>
          <p:nvPr/>
        </p:nvSpPr>
        <p:spPr>
          <a:xfrm>
            <a:off x="6968175" y="685800"/>
            <a:ext cx="1871025" cy="369332"/>
          </a:xfrm>
          <a:prstGeom prst="rect">
            <a:avLst/>
          </a:prstGeom>
        </p:spPr>
        <p:txBody>
          <a:bodyPr wrap="none">
            <a:spAutoFit/>
          </a:bodyPr>
          <a:lstStyle/>
          <a:p>
            <a:r>
              <a:rPr lang="fa-IR"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Nazanin" pitchFamily="2" charset="-78"/>
              </a:rPr>
              <a:t>سرمایش در تابستان :</a:t>
            </a:r>
          </a:p>
        </p:txBody>
      </p:sp>
    </p:spTree>
    <p:extLst>
      <p:ext uri="{BB962C8B-B14F-4D97-AF65-F5344CB8AC3E}">
        <p14:creationId xmlns:p14="http://schemas.microsoft.com/office/powerpoint/2010/main" val="260004539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4" name="Picture 3"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Sun 6"/>
          <p:cNvSpPr/>
          <p:nvPr/>
        </p:nvSpPr>
        <p:spPr>
          <a:xfrm>
            <a:off x="35496" y="1988840"/>
            <a:ext cx="1008112" cy="1152128"/>
          </a:xfrm>
          <a:prstGeom prst="sun">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Freeform 7"/>
          <p:cNvSpPr/>
          <p:nvPr/>
        </p:nvSpPr>
        <p:spPr>
          <a:xfrm>
            <a:off x="690537" y="3115906"/>
            <a:ext cx="1031631" cy="679939"/>
          </a:xfrm>
          <a:custGeom>
            <a:avLst/>
            <a:gdLst>
              <a:gd name="connsiteX0" fmla="*/ 0 w 1031631"/>
              <a:gd name="connsiteY0" fmla="*/ 0 h 679939"/>
              <a:gd name="connsiteX1" fmla="*/ 152400 w 1031631"/>
              <a:gd name="connsiteY1" fmla="*/ 199293 h 679939"/>
              <a:gd name="connsiteX2" fmla="*/ 363416 w 1031631"/>
              <a:gd name="connsiteY2" fmla="*/ 152400 h 679939"/>
              <a:gd name="connsiteX3" fmla="*/ 445477 w 1031631"/>
              <a:gd name="connsiteY3" fmla="*/ 351693 h 679939"/>
              <a:gd name="connsiteX4" fmla="*/ 644770 w 1031631"/>
              <a:gd name="connsiteY4" fmla="*/ 293077 h 679939"/>
              <a:gd name="connsiteX5" fmla="*/ 679939 w 1031631"/>
              <a:gd name="connsiteY5" fmla="*/ 515816 h 679939"/>
              <a:gd name="connsiteX6" fmla="*/ 914400 w 1031631"/>
              <a:gd name="connsiteY6" fmla="*/ 457200 h 679939"/>
              <a:gd name="connsiteX7" fmla="*/ 914400 w 1031631"/>
              <a:gd name="connsiteY7" fmla="*/ 656493 h 679939"/>
              <a:gd name="connsiteX8" fmla="*/ 1031631 w 1031631"/>
              <a:gd name="connsiteY8" fmla="*/ 668216 h 67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631" h="679939">
                <a:moveTo>
                  <a:pt x="0" y="0"/>
                </a:moveTo>
                <a:cubicBezTo>
                  <a:pt x="45915" y="86946"/>
                  <a:pt x="91831" y="173893"/>
                  <a:pt x="152400" y="199293"/>
                </a:cubicBezTo>
                <a:cubicBezTo>
                  <a:pt x="212969" y="224693"/>
                  <a:pt x="314570" y="127000"/>
                  <a:pt x="363416" y="152400"/>
                </a:cubicBezTo>
                <a:cubicBezTo>
                  <a:pt x="412262" y="177800"/>
                  <a:pt x="398585" y="328247"/>
                  <a:pt x="445477" y="351693"/>
                </a:cubicBezTo>
                <a:cubicBezTo>
                  <a:pt x="492369" y="375139"/>
                  <a:pt x="605693" y="265723"/>
                  <a:pt x="644770" y="293077"/>
                </a:cubicBezTo>
                <a:cubicBezTo>
                  <a:pt x="683847" y="320431"/>
                  <a:pt x="635001" y="488462"/>
                  <a:pt x="679939" y="515816"/>
                </a:cubicBezTo>
                <a:cubicBezTo>
                  <a:pt x="724877" y="543170"/>
                  <a:pt x="875323" y="433754"/>
                  <a:pt x="914400" y="457200"/>
                </a:cubicBezTo>
                <a:cubicBezTo>
                  <a:pt x="953477" y="480646"/>
                  <a:pt x="894862" y="621324"/>
                  <a:pt x="914400" y="656493"/>
                </a:cubicBezTo>
                <a:cubicBezTo>
                  <a:pt x="933938" y="691662"/>
                  <a:pt x="982784" y="679939"/>
                  <a:pt x="1031631" y="668216"/>
                </a:cubicBezTo>
              </a:path>
            </a:pathLst>
          </a:custGeom>
          <a:ln>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1" anchor="ctr"/>
          <a:lstStyle/>
          <a:p>
            <a:pPr algn="ctr"/>
            <a:endParaRPr lang="fa-IR"/>
          </a:p>
        </p:txBody>
      </p:sp>
      <p:cxnSp>
        <p:nvCxnSpPr>
          <p:cNvPr id="10" name="Straight Connector 9"/>
          <p:cNvCxnSpPr/>
          <p:nvPr/>
        </p:nvCxnSpPr>
        <p:spPr>
          <a:xfrm flipV="1">
            <a:off x="1547664" y="3202197"/>
            <a:ext cx="0" cy="720081"/>
          </a:xfrm>
          <a:prstGeom prst="line">
            <a:avLst/>
          </a:prstGeom>
        </p:spPr>
        <p:style>
          <a:lnRef idx="3">
            <a:schemeClr val="accent3"/>
          </a:lnRef>
          <a:fillRef idx="0">
            <a:schemeClr val="accent3"/>
          </a:fillRef>
          <a:effectRef idx="2">
            <a:schemeClr val="accent3"/>
          </a:effectRef>
          <a:fontRef idx="minor">
            <a:schemeClr val="tx1"/>
          </a:fontRef>
        </p:style>
      </p:cxnSp>
      <p:sp>
        <p:nvSpPr>
          <p:cNvPr id="12" name="Rectangle 11"/>
          <p:cNvSpPr/>
          <p:nvPr/>
        </p:nvSpPr>
        <p:spPr>
          <a:xfrm rot="8574529">
            <a:off x="2082335" y="2264262"/>
            <a:ext cx="1139874" cy="1388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13" name="Rectangle 12"/>
          <p:cNvSpPr/>
          <p:nvPr/>
        </p:nvSpPr>
        <p:spPr>
          <a:xfrm rot="13269542">
            <a:off x="2901912" y="2239440"/>
            <a:ext cx="1121435" cy="1599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14" name="Rectangle 13"/>
          <p:cNvSpPr/>
          <p:nvPr/>
        </p:nvSpPr>
        <p:spPr>
          <a:xfrm>
            <a:off x="3779912" y="2628246"/>
            <a:ext cx="157524" cy="7376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15" name="Rectangle 14"/>
          <p:cNvSpPr/>
          <p:nvPr/>
        </p:nvSpPr>
        <p:spPr>
          <a:xfrm>
            <a:off x="2155763" y="2628246"/>
            <a:ext cx="183989" cy="3688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16" name="Rectangle 15"/>
          <p:cNvSpPr/>
          <p:nvPr/>
        </p:nvSpPr>
        <p:spPr>
          <a:xfrm>
            <a:off x="2155763" y="3170330"/>
            <a:ext cx="183989" cy="6799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17" name="Rectangle 16"/>
          <p:cNvSpPr/>
          <p:nvPr/>
        </p:nvSpPr>
        <p:spPr>
          <a:xfrm>
            <a:off x="1480843" y="3922278"/>
            <a:ext cx="197768" cy="288031"/>
          </a:xfrm>
          <a:prstGeom prst="rect">
            <a:avLst/>
          </a:prstGeom>
          <a:solidFill>
            <a:schemeClr val="accent3">
              <a:lumMod val="75000"/>
            </a:schemeClr>
          </a:solidFill>
          <a:ln>
            <a:solidFill>
              <a:schemeClr val="accent3">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18" name="Rectangle 17"/>
          <p:cNvSpPr/>
          <p:nvPr/>
        </p:nvSpPr>
        <p:spPr>
          <a:xfrm>
            <a:off x="1678611" y="4066293"/>
            <a:ext cx="2245317" cy="144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19" name="Rectangle 18"/>
          <p:cNvSpPr/>
          <p:nvPr/>
        </p:nvSpPr>
        <p:spPr>
          <a:xfrm>
            <a:off x="3773158" y="3677018"/>
            <a:ext cx="150770" cy="4554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20" name="Rectangle 19"/>
          <p:cNvSpPr/>
          <p:nvPr/>
        </p:nvSpPr>
        <p:spPr>
          <a:xfrm rot="19859505">
            <a:off x="1305855" y="2952671"/>
            <a:ext cx="983456" cy="1654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21" name="Rectangle 20"/>
          <p:cNvSpPr/>
          <p:nvPr/>
        </p:nvSpPr>
        <p:spPr>
          <a:xfrm>
            <a:off x="1480843" y="3202197"/>
            <a:ext cx="192581" cy="253679"/>
          </a:xfrm>
          <a:prstGeom prst="rect">
            <a:avLst/>
          </a:prstGeom>
          <a:solidFill>
            <a:schemeClr val="accent3">
              <a:lumMod val="75000"/>
            </a:schemeClr>
          </a:solidFill>
          <a:ln>
            <a:solidFill>
              <a:schemeClr val="accent3">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22" name="Freeform 21"/>
          <p:cNvSpPr/>
          <p:nvPr/>
        </p:nvSpPr>
        <p:spPr>
          <a:xfrm>
            <a:off x="3923928" y="4194427"/>
            <a:ext cx="703384" cy="107772"/>
          </a:xfrm>
          <a:custGeom>
            <a:avLst/>
            <a:gdLst>
              <a:gd name="connsiteX0" fmla="*/ 0 w 703384"/>
              <a:gd name="connsiteY0" fmla="*/ 0 h 215545"/>
              <a:gd name="connsiteX1" fmla="*/ 339969 w 703384"/>
              <a:gd name="connsiteY1" fmla="*/ 211016 h 215545"/>
              <a:gd name="connsiteX2" fmla="*/ 398584 w 703384"/>
              <a:gd name="connsiteY2" fmla="*/ 140677 h 215545"/>
              <a:gd name="connsiteX3" fmla="*/ 492369 w 703384"/>
              <a:gd name="connsiteY3" fmla="*/ 93785 h 215545"/>
              <a:gd name="connsiteX4" fmla="*/ 703384 w 703384"/>
              <a:gd name="connsiteY4" fmla="*/ 152400 h 215545"/>
              <a:gd name="connsiteX5" fmla="*/ 703384 w 703384"/>
              <a:gd name="connsiteY5" fmla="*/ 152400 h 21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384" h="215545">
                <a:moveTo>
                  <a:pt x="0" y="0"/>
                </a:moveTo>
                <a:cubicBezTo>
                  <a:pt x="136769" y="93785"/>
                  <a:pt x="273538" y="187570"/>
                  <a:pt x="339969" y="211016"/>
                </a:cubicBezTo>
                <a:cubicBezTo>
                  <a:pt x="406400" y="234462"/>
                  <a:pt x="373184" y="160215"/>
                  <a:pt x="398584" y="140677"/>
                </a:cubicBezTo>
                <a:cubicBezTo>
                  <a:pt x="423984" y="121139"/>
                  <a:pt x="441569" y="91831"/>
                  <a:pt x="492369" y="93785"/>
                </a:cubicBezTo>
                <a:cubicBezTo>
                  <a:pt x="543169" y="95739"/>
                  <a:pt x="703384" y="152400"/>
                  <a:pt x="703384" y="152400"/>
                </a:cubicBezTo>
                <a:lnTo>
                  <a:pt x="703384" y="152400"/>
                </a:lnTo>
              </a:path>
            </a:pathLst>
          </a:cu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Freeform 22"/>
          <p:cNvSpPr/>
          <p:nvPr/>
        </p:nvSpPr>
        <p:spPr>
          <a:xfrm>
            <a:off x="644769" y="4167574"/>
            <a:ext cx="832339" cy="167749"/>
          </a:xfrm>
          <a:custGeom>
            <a:avLst/>
            <a:gdLst>
              <a:gd name="connsiteX0" fmla="*/ 832339 w 832339"/>
              <a:gd name="connsiteY0" fmla="*/ 13536 h 167749"/>
              <a:gd name="connsiteX1" fmla="*/ 504093 w 832339"/>
              <a:gd name="connsiteY1" fmla="*/ 13536 h 167749"/>
              <a:gd name="connsiteX2" fmla="*/ 222739 w 832339"/>
              <a:gd name="connsiteY2" fmla="*/ 154213 h 167749"/>
              <a:gd name="connsiteX3" fmla="*/ 0 w 832339"/>
              <a:gd name="connsiteY3" fmla="*/ 154213 h 167749"/>
            </a:gdLst>
            <a:ahLst/>
            <a:cxnLst>
              <a:cxn ang="0">
                <a:pos x="connsiteX0" y="connsiteY0"/>
              </a:cxn>
              <a:cxn ang="0">
                <a:pos x="connsiteX1" y="connsiteY1"/>
              </a:cxn>
              <a:cxn ang="0">
                <a:pos x="connsiteX2" y="connsiteY2"/>
              </a:cxn>
              <a:cxn ang="0">
                <a:pos x="connsiteX3" y="connsiteY3"/>
              </a:cxn>
            </a:cxnLst>
            <a:rect l="l" t="t" r="r" b="b"/>
            <a:pathLst>
              <a:path w="832339" h="167749">
                <a:moveTo>
                  <a:pt x="832339" y="13536"/>
                </a:moveTo>
                <a:cubicBezTo>
                  <a:pt x="719016" y="1813"/>
                  <a:pt x="605693" y="-9910"/>
                  <a:pt x="504093" y="13536"/>
                </a:cubicBezTo>
                <a:cubicBezTo>
                  <a:pt x="402493" y="36982"/>
                  <a:pt x="306754" y="130767"/>
                  <a:pt x="222739" y="154213"/>
                </a:cubicBezTo>
                <a:cubicBezTo>
                  <a:pt x="138724" y="177659"/>
                  <a:pt x="69362" y="165936"/>
                  <a:pt x="0" y="154213"/>
                </a:cubicBezTo>
              </a:path>
            </a:pathLst>
          </a:cu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5" name="Straight Connector 24"/>
          <p:cNvCxnSpPr>
            <a:endCxn id="14" idx="2"/>
          </p:cNvCxnSpPr>
          <p:nvPr/>
        </p:nvCxnSpPr>
        <p:spPr>
          <a:xfrm flipV="1">
            <a:off x="3848543" y="3365911"/>
            <a:ext cx="10131" cy="311108"/>
          </a:xfrm>
          <a:prstGeom prst="line">
            <a:avLst/>
          </a:prstGeom>
        </p:spPr>
        <p:style>
          <a:lnRef idx="1">
            <a:schemeClr val="accent1"/>
          </a:lnRef>
          <a:fillRef idx="0">
            <a:schemeClr val="accent1"/>
          </a:fillRef>
          <a:effectRef idx="0">
            <a:schemeClr val="accent1"/>
          </a:effectRef>
          <a:fontRef idx="minor">
            <a:schemeClr val="tx1"/>
          </a:fontRef>
        </p:style>
      </p:cxnSp>
      <p:sp>
        <p:nvSpPr>
          <p:cNvPr id="26" name="Arc 25"/>
          <p:cNvSpPr/>
          <p:nvPr/>
        </p:nvSpPr>
        <p:spPr>
          <a:xfrm rot="19575115">
            <a:off x="1552826" y="3094846"/>
            <a:ext cx="1337758" cy="1217251"/>
          </a:xfrm>
          <a:prstGeom prst="arc">
            <a:avLst>
              <a:gd name="adj1" fmla="val 16200000"/>
              <a:gd name="adj2" fmla="val 665693"/>
            </a:avLst>
          </a:prstGeom>
          <a:ln>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46" name="Arc 45"/>
          <p:cNvSpPr/>
          <p:nvPr/>
        </p:nvSpPr>
        <p:spPr>
          <a:xfrm rot="7853215">
            <a:off x="1672514" y="2715195"/>
            <a:ext cx="1337758" cy="1217251"/>
          </a:xfrm>
          <a:prstGeom prst="arc">
            <a:avLst>
              <a:gd name="adj1" fmla="val 16200000"/>
              <a:gd name="adj2" fmla="val 665693"/>
            </a:avLst>
          </a:prstGeom>
          <a:ln>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58" name="TextBox 57"/>
          <p:cNvSpPr txBox="1"/>
          <p:nvPr/>
        </p:nvSpPr>
        <p:spPr>
          <a:xfrm>
            <a:off x="179512" y="2419759"/>
            <a:ext cx="576064" cy="307777"/>
          </a:xfrm>
          <a:prstGeom prst="rect">
            <a:avLst/>
          </a:prstGeom>
          <a:noFill/>
        </p:spPr>
        <p:txBody>
          <a:bodyPr wrap="square" rtlCol="1">
            <a:spAutoFit/>
          </a:bodyPr>
          <a:lstStyle/>
          <a:p>
            <a:r>
              <a:rPr lang="en-US" sz="1400" b="1" dirty="0" smtClean="0"/>
              <a:t>win</a:t>
            </a:r>
            <a:endParaRPr lang="fa-IR" sz="1400" b="1" dirty="0"/>
          </a:p>
        </p:txBody>
      </p:sp>
      <p:sp>
        <p:nvSpPr>
          <p:cNvPr id="44" name="Rectangle 43"/>
          <p:cNvSpPr/>
          <p:nvPr/>
        </p:nvSpPr>
        <p:spPr>
          <a:xfrm>
            <a:off x="4343400" y="824805"/>
            <a:ext cx="4572000" cy="1384995"/>
          </a:xfrm>
          <a:prstGeom prst="rect">
            <a:avLst/>
          </a:prstGeom>
        </p:spPr>
        <p:txBody>
          <a:bodyPr>
            <a:spAutoFit/>
          </a:bodyPr>
          <a:lstStyle/>
          <a:p>
            <a:r>
              <a:rPr lang="fa-IR" sz="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Nazanin" pitchFamily="2" charset="-78"/>
              </a:rPr>
              <a:t>گرمایش در زمستان</a:t>
            </a:r>
            <a:endParaRPr lang="en-US" sz="1600" dirty="0" smtClean="0">
              <a:cs typeface="B Nazanin" pitchFamily="2" charset="-78"/>
            </a:endParaRPr>
          </a:p>
          <a:p>
            <a:r>
              <a:rPr lang="fa-IR" sz="1600" b="1" dirty="0" smtClean="0">
                <a:cs typeface="B Nazanin" pitchFamily="2" charset="-78"/>
              </a:rPr>
              <a:t>دریچه ها در روز باز می شوند و از دریچه پایینی ،هوای سرد اتاق وارد فضای  شیشه خارجی شده و پس از گرم شدن بالا می رود سپس هوای گرم شده از دریچه بالایی وارد اتاق می گردد.بدین ترتیب در زمستان هوای اتاق در روز گرم می شود</a:t>
            </a:r>
            <a:r>
              <a:rPr lang="en-US" sz="1600" b="1" dirty="0" smtClean="0">
                <a:cs typeface="B Nazanin" pitchFamily="2" charset="-78"/>
              </a:rPr>
              <a:t>.</a:t>
            </a:r>
            <a:r>
              <a:rPr lang="fa-IR" sz="1600" b="1" dirty="0" smtClean="0">
                <a:cs typeface="B Nazanin" pitchFamily="2" charset="-78"/>
              </a:rPr>
              <a:t> </a:t>
            </a:r>
            <a:endParaRPr lang="en-US" sz="1600" b="1" dirty="0"/>
          </a:p>
        </p:txBody>
      </p:sp>
    </p:spTree>
    <p:extLst>
      <p:ext uri="{BB962C8B-B14F-4D97-AF65-F5344CB8AC3E}">
        <p14:creationId xmlns:p14="http://schemas.microsoft.com/office/powerpoint/2010/main" val="260004539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New Folder (2)\Removable Disk (I)\New Folder (2)\m\202_1-ChampionPrelimConceptAA.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 y="-85725"/>
            <a:ext cx="9525000" cy="7029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5576" y="460975"/>
            <a:ext cx="8028384" cy="584775"/>
          </a:xfrm>
          <a:prstGeom prst="rect">
            <a:avLst/>
          </a:prstGeom>
        </p:spPr>
        <p:txBody>
          <a:bodyPr wrap="square">
            <a:spAutoFit/>
          </a:bodyPr>
          <a:lstStyle/>
          <a:p>
            <a:r>
              <a:rPr lang="ar-SA" sz="1600" b="1" dirty="0" smtClean="0">
                <a:cs typeface="B Nazanin" pitchFamily="2" charset="-78"/>
              </a:rPr>
              <a:t>گلخانه </a:t>
            </a:r>
            <a:r>
              <a:rPr lang="ar-SA" sz="1600" b="1" dirty="0">
                <a:cs typeface="B Nazanin" pitchFamily="2" charset="-78"/>
              </a:rPr>
              <a:t>همانند ساير عناصر خورشيدي بايد رو به </a:t>
            </a:r>
            <a:r>
              <a:rPr lang="ar-SA" sz="1600" b="1" dirty="0">
                <a:solidFill>
                  <a:srgbClr val="FF0000"/>
                </a:solidFill>
                <a:cs typeface="B Nazanin" pitchFamily="2" charset="-78"/>
              </a:rPr>
              <a:t>جنوب </a:t>
            </a:r>
            <a:r>
              <a:rPr lang="ar-SA" sz="1600" b="1" dirty="0">
                <a:cs typeface="B Nazanin" pitchFamily="2" charset="-78"/>
              </a:rPr>
              <a:t>قرار گيرد تا از حداكثر تابش آفتاب در زمستان برخوردار گردد.  گلخانه‌ها سطح شيشه‌اي وسيع دارند و به همين دليل اتلاف زيادي در شب و يا روزهاي ابري خواهند داشت. </a:t>
            </a:r>
            <a:endParaRPr lang="fa-IR" sz="1600" b="1" dirty="0">
              <a:cs typeface="B Nazanin" pitchFamily="2" charset="-78"/>
            </a:endParaRPr>
          </a:p>
        </p:txBody>
      </p:sp>
      <p:sp>
        <p:nvSpPr>
          <p:cNvPr id="3" name="Rectangle 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4" name="Picture 2" descr="I:\New Folder (2)\Figure6.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I:\New Folder (2)\208-ChampionYoungblutExtDusk.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484784"/>
            <a:ext cx="4984776" cy="409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48702"/>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4" name="Picture 2"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http://www.memaran.ir/mypost/trombe/01.jpg"/>
          <p:cNvPicPr/>
          <p:nvPr/>
        </p:nvPicPr>
        <p:blipFill rotWithShape="1">
          <a:blip r:embed="rId4" cstate="print"/>
          <a:srcRect b="26266"/>
          <a:stretch/>
        </p:blipFill>
        <p:spPr bwMode="auto">
          <a:xfrm>
            <a:off x="1187624" y="1268760"/>
            <a:ext cx="7371184" cy="3220312"/>
          </a:xfrm>
          <a:prstGeom prst="rect">
            <a:avLst/>
          </a:prstGeom>
          <a:noFill/>
          <a:ln w="9525">
            <a:noFill/>
            <a:miter lim="800000"/>
            <a:headEnd/>
            <a:tailEnd/>
          </a:ln>
        </p:spPr>
      </p:pic>
      <p:sp>
        <p:nvSpPr>
          <p:cNvPr id="6" name="Sun 5"/>
          <p:cNvSpPr/>
          <p:nvPr/>
        </p:nvSpPr>
        <p:spPr>
          <a:xfrm>
            <a:off x="1043608" y="800707"/>
            <a:ext cx="1584176" cy="936104"/>
          </a:xfrm>
          <a:prstGeom prst="sun">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576361360"/>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9218" name="Picture 2" descr="I:\New Folder (2)\02.jpg"/>
          <p:cNvPicPr>
            <a:picLocks noChangeAspect="1" noChangeArrowheads="1"/>
          </p:cNvPicPr>
          <p:nvPr/>
        </p:nvPicPr>
        <p:blipFill rotWithShape="1">
          <a:blip r:embed="rId2">
            <a:extLst>
              <a:ext uri="{28A0092B-C50C-407E-A947-70E740481C1C}">
                <a14:useLocalDpi xmlns:a14="http://schemas.microsoft.com/office/drawing/2010/main" val="0"/>
              </a:ext>
            </a:extLst>
          </a:blip>
          <a:srcRect b="17348"/>
          <a:stretch/>
        </p:blipFill>
        <p:spPr bwMode="auto">
          <a:xfrm>
            <a:off x="1259632" y="692696"/>
            <a:ext cx="7642870" cy="40074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ew Folder (2)\Figure6.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un 4"/>
          <p:cNvSpPr/>
          <p:nvPr/>
        </p:nvSpPr>
        <p:spPr>
          <a:xfrm>
            <a:off x="387987" y="1863446"/>
            <a:ext cx="871645" cy="1008112"/>
          </a:xfrm>
          <a:prstGeom prst="sun">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576361360"/>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New Folder (2)\Removable Disk (I)\New Folder (2)\m\202_1-ChampionPrelimConceptAA.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 y="-85725"/>
            <a:ext cx="9525000" cy="7029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4" name="Picture 2" descr="I:\New Folder (2)\Figure6.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36240" y="404664"/>
            <a:ext cx="8676456" cy="584775"/>
          </a:xfrm>
          <a:prstGeom prst="rect">
            <a:avLst/>
          </a:prstGeom>
        </p:spPr>
        <p:txBody>
          <a:bodyPr wrap="square">
            <a:spAutoFit/>
          </a:bodyPr>
          <a:lstStyle/>
          <a:p>
            <a:r>
              <a:rPr lang="ar-SA" sz="1600" b="1" dirty="0" smtClean="0">
                <a:cs typeface="B Nazanin" pitchFamily="2" charset="-78"/>
              </a:rPr>
              <a:t>گلخانه </a:t>
            </a:r>
            <a:r>
              <a:rPr lang="ar-SA" sz="1600" b="1" dirty="0">
                <a:cs typeface="B Nazanin" pitchFamily="2" charset="-78"/>
              </a:rPr>
              <a:t>علاوه بر اينكه براي گرمايش ساختمان مي‌تواند استفاده شود، فضايي مطبوع براي زندگي و حتي كاشت گياهان و سبزيجات نيز هست. </a:t>
            </a:r>
            <a:endParaRPr lang="fa-IR" sz="1600" b="1" dirty="0">
              <a:cs typeface="B Nazanin" pitchFamily="2" charset="-78"/>
            </a:endParaRPr>
          </a:p>
        </p:txBody>
      </p:sp>
      <p:pic>
        <p:nvPicPr>
          <p:cNvPr id="3074" name="Picture 2" descr="D:\New Folder (2)\Removable Disk (I)\New Folder (2)\m\Barceolona_1053_DJF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124744"/>
            <a:ext cx="4608512"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36136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20688"/>
            <a:ext cx="8172400" cy="4573560"/>
          </a:xfrm>
          <a:prstGeom prst="rect">
            <a:avLst/>
          </a:prstGeom>
        </p:spPr>
        <p:txBody>
          <a:bodyPr wrap="square">
            <a:spAutoFit/>
          </a:bodyPr>
          <a:lstStyle/>
          <a:p>
            <a:pPr algn="just">
              <a:lnSpc>
                <a:spcPct val="130000"/>
              </a:lnSpc>
            </a:pPr>
            <a:r>
              <a:rPr lang="fa-IR" sz="1600" b="1" dirty="0">
                <a:cs typeface="B Nazanin" pitchFamily="2" charset="-78"/>
              </a:rPr>
              <a:t/>
            </a:r>
            <a:br>
              <a:rPr lang="fa-IR" sz="1600" b="1" dirty="0">
                <a:cs typeface="B Nazanin" pitchFamily="2" charset="-78"/>
              </a:rPr>
            </a:br>
            <a:r>
              <a:rPr lang="fa-IR" sz="1600" b="1" dirty="0">
                <a:cs typeface="B Nazanin" pitchFamily="2" charset="-78"/>
              </a:rPr>
              <a:t> </a:t>
            </a:r>
            <a:r>
              <a:rPr lang="fa-IR" sz="1600" b="1" dirty="0" smtClean="0">
                <a:cs typeface="B Nazanin" pitchFamily="2" charset="-78"/>
              </a:rPr>
              <a:t>مقادير </a:t>
            </a:r>
            <a:r>
              <a:rPr lang="fa-IR" sz="1600" b="1" dirty="0">
                <a:cs typeface="B Nazanin" pitchFamily="2" charset="-78"/>
              </a:rPr>
              <a:t>بسيار زيادي از سوخت هاي فسيلي تجديدناپذير که امروزه براي توليد انرژي مصرف مي شوند، سوخت هايي هستند که در دسترس نسل هاي آينده نخواهند بود و آيندگان از آن محروم خواهند ماند. فرآيندهايي که در تبديل سوخت به انرژي نقش دارند، به دليل پخش و گسترش آنها در درازمدت اثرات منفي بر محيط خواهند داشت. اين شرايط مستلزم يک بازنگري اساسي و سريع در تفکر بشر، به ويژه در بخشي که برنامه ريزان و موسسات در فرآيند ساخت آن نقش دارند، خواهد بود. شکل و نوع فضاي ساختماني ايجاد شده براي آينده بايد بر اساس يک رويکرد پاسخ گويانه و مسئولانه به طبيعت و استفاده از پتانسيل انرژي هاي پايان ناپذير به خصوص خورشيد باشد، چرا که خورشيد يکي از منابع مهم انرژي است که به فناوري هاي پيشرفته و پر هزينه نياز ندارد به عنوان يک منبع مفيد و تأمين کننده ي انرژي در بيش تر نقاط جهان به کار گرفته شود. استفاده از اين انرژي پاک براي تمامي کشورها، به ويژه آن هايي که فاقد منابع انرژي زيرزميني اند، مناسب ترين راه براي دستيابي به نيروي لازم براي رشد و توسعه اقتصادي است. نقش معماري و شهرسازي در اين جا به عنوان يک حرفه مسئوليت پذير است که به طور وسيع اين جنبه ي مهم را پشتيباني مي کند. بنابراين، هدف از کار معماران و شهرسازان در آينده بايد طراحي ساختمان ها و فضاهاي شهري به گونه اي باشد که منابع طبيعي محفوظ بمانند و بهره برداري از انواع قابل تجديد انرژي، به ويژه انرژي خورشيدي، تا حد امکان به طور گسترده مورد استفاده قرار گيرد.</a:t>
            </a:r>
          </a:p>
        </p:txBody>
      </p:sp>
      <p:sp>
        <p:nvSpPr>
          <p:cNvPr id="4" name="Rectangle 3"/>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5" name="Picture 2" descr="I:\New Folder (2)\Figure6.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79715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7794156" y="389855"/>
            <a:ext cx="910827"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400" b="1" dirty="0">
                <a:solidFill>
                  <a:schemeClr val="accent2">
                    <a:lumMod val="50000"/>
                  </a:schemeClr>
                </a:solidFill>
              </a:rPr>
              <a:t>چکيده:</a:t>
            </a:r>
            <a:endParaRPr lang="en-US" sz="2400" b="1" cap="all" spc="0" dirty="0">
              <a:ln w="0"/>
              <a:solidFill>
                <a:schemeClr val="accent2">
                  <a:lumMod val="50000"/>
                </a:schemeClr>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2965760142"/>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4" name="Picture 2"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61" name="Picture 13" descr="I:\New Folder (2)\Sun%20space%20night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876300"/>
            <a:ext cx="38100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New Folder (2)\Sun%20space%20day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90" y="914400"/>
            <a:ext cx="3810000" cy="30575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4078069"/>
            <a:ext cx="4572000" cy="584775"/>
          </a:xfrm>
          <a:prstGeom prst="rect">
            <a:avLst/>
          </a:prstGeom>
        </p:spPr>
        <p:txBody>
          <a:bodyPr>
            <a:spAutoFit/>
          </a:bodyPr>
          <a:lstStyle/>
          <a:p>
            <a:r>
              <a:rPr lang="fa-IR" sz="1600" b="1" dirty="0" smtClean="0">
                <a:cs typeface="B Nazanin" pitchFamily="2" charset="-78"/>
              </a:rPr>
              <a:t>فضای خورشیدی با منافذ برای گرمایش همرفتی و همچنین گرمایش تابشی</a:t>
            </a:r>
            <a:endParaRPr lang="en-US" sz="1600" b="1" dirty="0">
              <a:cs typeface="B Nazanin" pitchFamily="2" charset="-78"/>
            </a:endParaRPr>
          </a:p>
        </p:txBody>
      </p:sp>
      <p:sp>
        <p:nvSpPr>
          <p:cNvPr id="8" name="Rectangle 7"/>
          <p:cNvSpPr/>
          <p:nvPr/>
        </p:nvSpPr>
        <p:spPr>
          <a:xfrm>
            <a:off x="2743200" y="4038600"/>
            <a:ext cx="6172200" cy="584775"/>
          </a:xfrm>
          <a:prstGeom prst="rect">
            <a:avLst/>
          </a:prstGeom>
        </p:spPr>
        <p:txBody>
          <a:bodyPr wrap="square">
            <a:spAutoFit/>
          </a:bodyPr>
          <a:lstStyle/>
          <a:p>
            <a:r>
              <a:rPr lang="fa-IR" sz="1600" b="1" dirty="0" smtClean="0">
                <a:cs typeface="B Nazanin" pitchFamily="2" charset="-78"/>
              </a:rPr>
              <a:t>فضای خورشیدی در شب، با منافذ بسته، برای حفظ </a:t>
            </a:r>
            <a:endParaRPr lang="en-US" sz="1600" b="1" dirty="0" smtClean="0">
              <a:cs typeface="B Nazanin" pitchFamily="2" charset="-78"/>
            </a:endParaRPr>
          </a:p>
          <a:p>
            <a:r>
              <a:rPr lang="fa-IR" sz="1600" b="1" dirty="0" smtClean="0">
                <a:cs typeface="B Nazanin" pitchFamily="2" charset="-78"/>
              </a:rPr>
              <a:t>همرفت رفتن در جهت مناسب</a:t>
            </a:r>
            <a:endParaRPr lang="en-US" sz="1600" b="1" dirty="0">
              <a:cs typeface="B Nazanin" pitchFamily="2" charset="-78"/>
            </a:endParaRPr>
          </a:p>
        </p:txBody>
      </p:sp>
    </p:spTree>
    <p:extLst>
      <p:ext uri="{BB962C8B-B14F-4D97-AF65-F5344CB8AC3E}">
        <p14:creationId xmlns:p14="http://schemas.microsoft.com/office/powerpoint/2010/main" val="416823431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ew Folder (2)\s\regensburg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48393" y="304800"/>
            <a:ext cx="2975805" cy="23299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6"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I:\New Folder (2)\s\regensburg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906194"/>
            <a:ext cx="4182098" cy="32848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New Folder (2)\m\temperedbronzerainglass(1).jpg"/>
          <p:cNvPicPr>
            <a:picLocks noChangeAspect="1" noChangeArrowheads="1"/>
          </p:cNvPicPr>
          <p:nvPr/>
        </p:nvPicPr>
        <p:blipFill>
          <a:blip r:embed="rId7"/>
          <a:srcRect/>
          <a:stretch>
            <a:fillRect/>
          </a:stretch>
        </p:blipFill>
        <p:spPr bwMode="auto">
          <a:xfrm>
            <a:off x="4724400" y="2971800"/>
            <a:ext cx="4088975" cy="2809742"/>
          </a:xfrm>
          <a:prstGeom prst="rect">
            <a:avLst/>
          </a:prstGeom>
          <a:noFill/>
        </p:spPr>
      </p:pic>
    </p:spTree>
    <p:extLst>
      <p:ext uri="{BB962C8B-B14F-4D97-AF65-F5344CB8AC3E}">
        <p14:creationId xmlns:p14="http://schemas.microsoft.com/office/powerpoint/2010/main" val="32225504"/>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New Folder (2)\Removable Disk (I)\New Folder (2)\m\202_1-ChampionPrelimConceptAA.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 y="-85725"/>
            <a:ext cx="9525000" cy="70294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7" name="TextBox 6"/>
          <p:cNvSpPr txBox="1"/>
          <p:nvPr/>
        </p:nvSpPr>
        <p:spPr>
          <a:xfrm>
            <a:off x="6772164" y="755412"/>
            <a:ext cx="1944216" cy="830997"/>
          </a:xfrm>
          <a:prstGeom prst="rect">
            <a:avLst/>
          </a:prstGeom>
          <a:noFill/>
        </p:spPr>
        <p:txBody>
          <a:bodyPr wrap="square" rtlCol="1">
            <a:spAutoFit/>
          </a:bodyPr>
          <a:lstStyle/>
          <a:p>
            <a:r>
              <a:rPr lang="fa-IR" sz="1600" b="1" dirty="0" smtClean="0">
                <a:cs typeface="B Nazanin" pitchFamily="2" charset="-78"/>
              </a:rPr>
              <a:t>الحاقی</a:t>
            </a:r>
          </a:p>
          <a:p>
            <a:r>
              <a:rPr lang="fa-IR" sz="1600" b="1" dirty="0" smtClean="0">
                <a:cs typeface="B Nazanin" pitchFamily="2" charset="-78"/>
              </a:rPr>
              <a:t>نیمه محصور</a:t>
            </a:r>
          </a:p>
          <a:p>
            <a:r>
              <a:rPr lang="fa-IR" sz="1600" b="1" dirty="0" smtClean="0">
                <a:cs typeface="B Nazanin" pitchFamily="2" charset="-78"/>
              </a:rPr>
              <a:t>محصور</a:t>
            </a:r>
            <a:endParaRPr lang="fa-IR" sz="1600" b="1" dirty="0">
              <a:cs typeface="B Nazanin" pitchFamily="2" charset="-78"/>
            </a:endParaRPr>
          </a:p>
        </p:txBody>
      </p:sp>
      <p:pic>
        <p:nvPicPr>
          <p:cNvPr id="9" name="Picture 6" descr="D:\New Folder (2)\Removable Disk (I)\m\ecobuil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358" y="2747054"/>
            <a:ext cx="3598642" cy="24498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D:\New Folder (2)\Removable Disk (I)\m\5ce610d47ab942df_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22488"/>
            <a:ext cx="3600400" cy="24032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ew Folder (2)\Figure6.jpg"/>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52" descr="Description: C:\Users\mahdi\Desktop\groen9982.jpg"/>
          <p:cNvPicPr>
            <a:picLocks noChangeAspect="1" noChangeArrowheads="1"/>
          </p:cNvPicPr>
          <p:nvPr/>
        </p:nvPicPr>
        <p:blipFill>
          <a:blip r:embed="rId7">
            <a:extLst>
              <a:ext uri="{28A0092B-C50C-407E-A947-70E740481C1C}">
                <a14:useLocalDpi xmlns:a14="http://schemas.microsoft.com/office/drawing/2010/main" val="0"/>
              </a:ext>
            </a:extLst>
          </a:blip>
          <a:srcRect t="14182"/>
          <a:stretch>
            <a:fillRect/>
          </a:stretch>
        </p:blipFill>
        <p:spPr bwMode="auto">
          <a:xfrm>
            <a:off x="4919300" y="2855658"/>
            <a:ext cx="3829164" cy="22326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49210" y="344975"/>
            <a:ext cx="2626039"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000" b="1" cap="all" spc="0" dirty="0" smtClean="0">
                <a:ln w="0"/>
                <a:solidFill>
                  <a:schemeClr val="accent2">
                    <a:lumMod val="50000"/>
                  </a:schemeClr>
                </a:solidFill>
                <a:effectLst>
                  <a:reflection blurRad="12700" stA="50000" endPos="50000" dist="5000" dir="5400000" sy="-100000" rotWithShape="0"/>
                </a:effectLst>
              </a:rPr>
              <a:t>انواع گلخانه های خورشیدی:</a:t>
            </a:r>
            <a:endParaRPr lang="fa-IR" sz="2000" b="1" cap="all" spc="0" dirty="0">
              <a:ln w="0"/>
              <a:solidFill>
                <a:schemeClr val="accent2">
                  <a:lumMod val="50000"/>
                </a:schemeClr>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25260727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New Folder (2)\Removable Disk (I)\New Folder (2)\m\202_1-ChampionPrelimConceptAA.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 y="-85725"/>
            <a:ext cx="9525000" cy="7029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30139" r="58952"/>
          <a:stretch/>
        </p:blipFill>
        <p:spPr bwMode="auto">
          <a:xfrm>
            <a:off x="795091" y="603620"/>
            <a:ext cx="2967110" cy="173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n 3"/>
          <p:cNvSpPr/>
          <p:nvPr/>
        </p:nvSpPr>
        <p:spPr>
          <a:xfrm>
            <a:off x="848316" y="109952"/>
            <a:ext cx="468052" cy="504056"/>
          </a:xfrm>
          <a:prstGeom prst="sun">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6" name="Straight Arrow Connector 5"/>
          <p:cNvCxnSpPr/>
          <p:nvPr/>
        </p:nvCxnSpPr>
        <p:spPr>
          <a:xfrm>
            <a:off x="1293884" y="603483"/>
            <a:ext cx="171182" cy="306034"/>
          </a:xfrm>
          <a:prstGeom prst="straightConnector1">
            <a:avLst/>
          </a:prstGeom>
          <a:ln>
            <a:prstDash val="sysDot"/>
            <a:tailEnd type="arrow"/>
          </a:ln>
        </p:spPr>
        <p:style>
          <a:lnRef idx="2">
            <a:schemeClr val="dk1"/>
          </a:lnRef>
          <a:fillRef idx="0">
            <a:schemeClr val="dk1"/>
          </a:fillRef>
          <a:effectRef idx="1">
            <a:schemeClr val="dk1"/>
          </a:effectRef>
          <a:fontRef idx="minor">
            <a:schemeClr val="tx1"/>
          </a:fontRef>
        </p:style>
      </p:cxnSp>
      <p:sp>
        <p:nvSpPr>
          <p:cNvPr id="13" name="Rectangle 12"/>
          <p:cNvSpPr/>
          <p:nvPr/>
        </p:nvSpPr>
        <p:spPr>
          <a:xfrm>
            <a:off x="3434654" y="433988"/>
            <a:ext cx="57606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1" name="Picture 2" descr="I:\New Folder (2)\Figure6.jpg"/>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4" name="Picture 2" descr="J:\New folder\imagesCAG1EB2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587" y="2484429"/>
            <a:ext cx="3450774" cy="23789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16016" y="874582"/>
            <a:ext cx="4104456" cy="1077218"/>
          </a:xfrm>
          <a:prstGeom prst="rect">
            <a:avLst/>
          </a:prstGeom>
          <a:noFill/>
        </p:spPr>
        <p:txBody>
          <a:bodyPr wrap="square" rtlCol="1">
            <a:spAutoFit/>
          </a:bodyPr>
          <a:lstStyle/>
          <a:p>
            <a:r>
              <a:rPr lang="fa-IR" sz="1600" b="1" dirty="0" smtClean="0">
                <a:cs typeface="B Nazanin" pitchFamily="2" charset="-78"/>
              </a:rPr>
              <a:t>درمورد گلخانه های متصل به خانه باید توجه ویژه ای مبذول شود.از آنجایی که اغلب گلخانه های الحاقی عایق مناسبی ندارند در نتیجه نمیتوانند مقدار زیادی از حرارت خورشید را در خود حفظ کنند.</a:t>
            </a:r>
          </a:p>
        </p:txBody>
      </p:sp>
      <p:pic>
        <p:nvPicPr>
          <p:cNvPr id="15" name="Picture 1" descr="J:\New folder\imagesCAUNN4E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6787" y="3068960"/>
            <a:ext cx="5168575" cy="244827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239344" y="6309320"/>
            <a:ext cx="5581128" cy="276999"/>
          </a:xfrm>
          <a:prstGeom prst="rect">
            <a:avLst/>
          </a:prstGeom>
          <a:noFill/>
        </p:spPr>
        <p:txBody>
          <a:bodyPr wrap="square" rtlCol="1">
            <a:spAutoFit/>
          </a:bodyPr>
          <a:lstStyle/>
          <a:p>
            <a:r>
              <a:rPr lang="fa-IR" sz="1200" b="1" dirty="0" smtClean="0"/>
              <a:t>طراحی اقلیمی،اصول نظری و اجرائی کاربرد انرژی در ساختمان                            </a:t>
            </a:r>
            <a:r>
              <a:rPr lang="fa-IR" sz="1200" b="1" dirty="0" smtClean="0">
                <a:solidFill>
                  <a:schemeClr val="bg1"/>
                </a:solidFill>
              </a:rPr>
              <a:t>مترجم:وحید قباد</a:t>
            </a:r>
            <a:r>
              <a:rPr lang="fa-IR" sz="1200" b="1" dirty="0" smtClean="0"/>
              <a:t>یان</a:t>
            </a:r>
            <a:endParaRPr lang="fa-IR" sz="1200" b="1" dirty="0"/>
          </a:p>
        </p:txBody>
      </p:sp>
      <p:sp>
        <p:nvSpPr>
          <p:cNvPr id="2" name="TextBox 1"/>
          <p:cNvSpPr txBox="1"/>
          <p:nvPr/>
        </p:nvSpPr>
        <p:spPr>
          <a:xfrm>
            <a:off x="6768244" y="539388"/>
            <a:ext cx="1967118" cy="338554"/>
          </a:xfrm>
          <a:prstGeom prst="rect">
            <a:avLst/>
          </a:prstGeom>
          <a:noFill/>
        </p:spPr>
        <p:txBody>
          <a:bodyPr wrap="square" rtlCol="1">
            <a:spAutoFit/>
          </a:bodyPr>
          <a:lstStyle/>
          <a:p>
            <a:r>
              <a:rPr lang="fa-IR" sz="1600" b="1" dirty="0" smtClean="0">
                <a:solidFill>
                  <a:schemeClr val="tx2"/>
                </a:solidFill>
              </a:rPr>
              <a:t>الحاقی:</a:t>
            </a:r>
            <a:endParaRPr lang="fa-IR" sz="1600" b="1" dirty="0">
              <a:solidFill>
                <a:schemeClr val="tx2"/>
              </a:solidFill>
            </a:endParaRPr>
          </a:p>
        </p:txBody>
      </p:sp>
    </p:spTree>
    <p:extLst>
      <p:ext uri="{BB962C8B-B14F-4D97-AF65-F5344CB8AC3E}">
        <p14:creationId xmlns:p14="http://schemas.microsoft.com/office/powerpoint/2010/main" val="2699394217"/>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New Folder (2)\Removable Disk (I)\New Folder (2)\m\202_1-ChampionPrelimConceptAA.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 y="-85725"/>
            <a:ext cx="9525000" cy="7029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2233" t="24793" r="28883"/>
          <a:stretch/>
        </p:blipFill>
        <p:spPr bwMode="auto">
          <a:xfrm>
            <a:off x="1066680" y="1763207"/>
            <a:ext cx="1832273" cy="1719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27784" y="1659995"/>
            <a:ext cx="936104" cy="86409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6" name="Sun 5"/>
          <p:cNvSpPr/>
          <p:nvPr/>
        </p:nvSpPr>
        <p:spPr>
          <a:xfrm>
            <a:off x="395337" y="1520380"/>
            <a:ext cx="468052" cy="504056"/>
          </a:xfrm>
          <a:prstGeom prst="sun">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7" name="Straight Arrow Connector 6"/>
          <p:cNvCxnSpPr/>
          <p:nvPr/>
        </p:nvCxnSpPr>
        <p:spPr>
          <a:xfrm>
            <a:off x="866655" y="1862418"/>
            <a:ext cx="171182" cy="306034"/>
          </a:xfrm>
          <a:prstGeom prst="straightConnector1">
            <a:avLst/>
          </a:prstGeom>
          <a:ln>
            <a:prstDash val="sysDot"/>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5444480" y="6237312"/>
            <a:ext cx="3528392" cy="307777"/>
          </a:xfrm>
          <a:prstGeom prst="rect">
            <a:avLst/>
          </a:prstGeom>
          <a:noFill/>
        </p:spPr>
        <p:txBody>
          <a:bodyPr wrap="square" rtlCol="1">
            <a:spAutoFit/>
          </a:bodyPr>
          <a:lstStyle/>
          <a:p>
            <a:r>
              <a:rPr lang="fa-IR" sz="1400" b="1" dirty="0" smtClean="0"/>
              <a:t>- </a:t>
            </a:r>
            <a:r>
              <a:rPr lang="fa-IR" sz="1300" b="1" dirty="0" smtClean="0"/>
              <a:t>مجله علمی پژوهشی مهندسی مکانیک مدرس</a:t>
            </a:r>
            <a:endParaRPr lang="fa-IR" sz="1300" b="1" dirty="0"/>
          </a:p>
        </p:txBody>
      </p:sp>
      <p:pic>
        <p:nvPicPr>
          <p:cNvPr id="10"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0" name="Picture 2" descr="D:\New Folder (2)\Removable Disk (I)\mmmmmmm\New folder\imagesCA01Z12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6917" y="1481882"/>
            <a:ext cx="4099411" cy="2635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43608" y="404664"/>
            <a:ext cx="7416824" cy="1077218"/>
          </a:xfrm>
          <a:prstGeom prst="rect">
            <a:avLst/>
          </a:prstGeom>
          <a:noFill/>
        </p:spPr>
        <p:txBody>
          <a:bodyPr wrap="square" rtlCol="1">
            <a:spAutoFit/>
          </a:bodyPr>
          <a:lstStyle/>
          <a:p>
            <a:r>
              <a:rPr lang="fa-IR" sz="1600" b="1" dirty="0" smtClean="0">
                <a:solidFill>
                  <a:schemeClr val="tx2"/>
                </a:solidFill>
                <a:cs typeface="B Nazanin" pitchFamily="2" charset="-78"/>
              </a:rPr>
              <a:t>نیمه محصور:</a:t>
            </a:r>
          </a:p>
          <a:p>
            <a:r>
              <a:rPr lang="fa-IR" sz="1600" b="1" dirty="0" smtClean="0">
                <a:cs typeface="B Nazanin" pitchFamily="2" charset="-78"/>
              </a:rPr>
              <a:t>بهترین عملکرد گلخانه ها مربوط به گلخانه های نیمه محصور میباشد،به دلیل کم بودن سطح شیشه خور گلخانه استفاده از عایق حرارتی بهینه تر صورت میگیرد و </a:t>
            </a:r>
            <a:r>
              <a:rPr lang="fa-IR" sz="1600" b="1" dirty="0">
                <a:cs typeface="B Nazanin" pitchFamily="2" charset="-78"/>
              </a:rPr>
              <a:t>در </a:t>
            </a:r>
            <a:r>
              <a:rPr lang="fa-IR" sz="1600" b="1" dirty="0" smtClean="0">
                <a:cs typeface="B Nazanin" pitchFamily="2" charset="-78"/>
              </a:rPr>
              <a:t>نتیجه اتلاف گرما در شب کمتر صورت میگیرد.</a:t>
            </a:r>
            <a:endParaRPr lang="fa-IR" sz="1600" b="1" dirty="0">
              <a:cs typeface="B Nazanin" pitchFamily="2" charset="-78"/>
            </a:endParaRPr>
          </a:p>
        </p:txBody>
      </p:sp>
      <p:pic>
        <p:nvPicPr>
          <p:cNvPr id="7171" name="Picture 3" descr="D:\New Folder (2)\Removable Disk (I)\mmmmmmm\New folder\imagesCAJ2VSQZ.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904" y="3873912"/>
            <a:ext cx="228600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95897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New Folder (2)\Removable Disk (I)\New Folder (2)\m\202_1-ChampionPrelimConceptAA.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 y="-85725"/>
            <a:ext cx="9525000" cy="7029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9533"/>
          <a:stretch/>
        </p:blipFill>
        <p:spPr bwMode="auto">
          <a:xfrm>
            <a:off x="1079786" y="2577372"/>
            <a:ext cx="193272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70942" y="4128810"/>
            <a:ext cx="576064" cy="7738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6" name="Sun 5"/>
          <p:cNvSpPr/>
          <p:nvPr/>
        </p:nvSpPr>
        <p:spPr>
          <a:xfrm>
            <a:off x="516474" y="2494167"/>
            <a:ext cx="468052" cy="504056"/>
          </a:xfrm>
          <a:prstGeom prst="sun">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7" name="Straight Arrow Connector 6"/>
          <p:cNvCxnSpPr/>
          <p:nvPr/>
        </p:nvCxnSpPr>
        <p:spPr>
          <a:xfrm>
            <a:off x="987792" y="2836205"/>
            <a:ext cx="171182" cy="306034"/>
          </a:xfrm>
          <a:prstGeom prst="straightConnector1">
            <a:avLst/>
          </a:prstGeom>
          <a:ln>
            <a:prstDash val="sysDot"/>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3239344" y="6237312"/>
            <a:ext cx="5581128" cy="307777"/>
          </a:xfrm>
          <a:prstGeom prst="rect">
            <a:avLst/>
          </a:prstGeom>
          <a:noFill/>
        </p:spPr>
        <p:txBody>
          <a:bodyPr wrap="square" rtlCol="1">
            <a:spAutoFit/>
          </a:bodyPr>
          <a:lstStyle/>
          <a:p>
            <a:r>
              <a:rPr lang="fa-IR" sz="1400" b="1" dirty="0" smtClean="0"/>
              <a:t>- </a:t>
            </a:r>
            <a:r>
              <a:rPr lang="fa-IR" sz="1300" b="1" dirty="0" smtClean="0"/>
              <a:t>تنظیم شرایط محیطی                                                                           </a:t>
            </a:r>
            <a:r>
              <a:rPr lang="fa-IR" sz="1300" b="1" dirty="0" smtClean="0">
                <a:solidFill>
                  <a:schemeClr val="bg1"/>
                </a:solidFill>
              </a:rPr>
              <a:t>ساسان مرادی</a:t>
            </a:r>
            <a:endParaRPr lang="fa-IR" sz="1300" b="1" dirty="0">
              <a:solidFill>
                <a:schemeClr val="bg1"/>
              </a:solidFill>
            </a:endParaRPr>
          </a:p>
        </p:txBody>
      </p:sp>
      <p:pic>
        <p:nvPicPr>
          <p:cNvPr id="9"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58974" y="476672"/>
            <a:ext cx="7314923" cy="1569660"/>
          </a:xfrm>
          <a:prstGeom prst="rect">
            <a:avLst/>
          </a:prstGeom>
          <a:noFill/>
        </p:spPr>
        <p:txBody>
          <a:bodyPr wrap="square" rtlCol="1">
            <a:spAutoFit/>
          </a:bodyPr>
          <a:lstStyle/>
          <a:p>
            <a:r>
              <a:rPr lang="fa-IR" sz="1600" b="1" dirty="0" smtClean="0">
                <a:solidFill>
                  <a:schemeClr val="tx2"/>
                </a:solidFill>
                <a:cs typeface="B Nazanin" pitchFamily="2" charset="-78"/>
              </a:rPr>
              <a:t>گلخانه های محصور </a:t>
            </a:r>
          </a:p>
          <a:p>
            <a:r>
              <a:rPr lang="fa-IR" sz="1600" b="1" dirty="0" smtClean="0">
                <a:cs typeface="B Nazanin" pitchFamily="2" charset="-78"/>
              </a:rPr>
              <a:t>همانند آتریوم عمل میکنند.</a:t>
            </a:r>
          </a:p>
          <a:p>
            <a:r>
              <a:rPr lang="fa-IR" sz="1600" b="1" dirty="0" smtClean="0">
                <a:cs typeface="B Nazanin" pitchFamily="2" charset="-78"/>
              </a:rPr>
              <a:t>پرتوهای حرارت زای خورشیدی از طریق سقف شیشه ای وارد فضای آتریوم شده ،انرژی حرارتی در آن ذخیره شده و از طریق بازشوها و جداره های پیرامون آتریوم  وارد فضای داخلی میشود.اما آنچه مهم است  برای ممانعت از گرم شدن فضاها در فصل تابستان بایستی فضای گلخانه به نحوی مطلوب تهویه شده و سقف شیشه ای آن بطور م.ثری با سایه بانهای مناسب پوشانده شود.</a:t>
            </a:r>
            <a:endParaRPr lang="fa-IR" sz="1600" b="1" dirty="0">
              <a:cs typeface="B Nazanin" pitchFamily="2" charset="-78"/>
            </a:endParaRPr>
          </a:p>
        </p:txBody>
      </p:sp>
      <p:pic>
        <p:nvPicPr>
          <p:cNvPr id="6146" name="Picture 2" descr="D:\New Folder (2)\Removable Disk (I)\mmmmmmm\New folder\imagesCA1VXOFJ.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8192" y="2104984"/>
            <a:ext cx="3230776" cy="32307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68144" y="4762600"/>
            <a:ext cx="864096" cy="610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990205740"/>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410" name="Picture 2" descr="J:\New folder\imagesCAQUJNP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69" y="548680"/>
            <a:ext cx="2828066" cy="211832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J:\New folder\imagesCAJ2VSQ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444" y="2806951"/>
            <a:ext cx="2829955" cy="21460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J:\New folder\imagesCAU58CMV.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1143000"/>
            <a:ext cx="506899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543959"/>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458" name="Picture 2" descr="J:\New folder\imagesCABCOVB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4132785" cy="30956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J:\New folder\imagesCA86251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4290" y="1449549"/>
            <a:ext cx="3884204" cy="295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11522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483" name="Picture 3" descr="J:\New folder\imagesCA3NDZ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76200"/>
            <a:ext cx="3287216" cy="2326906"/>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J:\New folder\image04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362622"/>
            <a:ext cx="4762500" cy="3038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J:\New folder\imagesCA1Z8QF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34015"/>
            <a:ext cx="3352801" cy="26033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J:\New folder\imagesCA01Z12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048000"/>
            <a:ext cx="355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961322"/>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D:\New Folder (2)\Removable Disk (I)\m\5ce610d47ab942df_22.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1560" y="116632"/>
            <a:ext cx="8208912" cy="54794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066839408"/>
              </p:ext>
            </p:extLst>
          </p:nvPr>
        </p:nvGraphicFramePr>
        <p:xfrm>
          <a:off x="2087763" y="1752600"/>
          <a:ext cx="6700625" cy="2952324"/>
        </p:xfrm>
        <a:graphic>
          <a:graphicData uri="http://schemas.openxmlformats.org/drawingml/2006/table">
            <a:tbl>
              <a:tblPr rtl="1" firstRow="1" firstCol="1" bandRow="1">
                <a:tableStyleId>{8FD4443E-F989-4FC4-A0C8-D5A2AF1F390B}</a:tableStyleId>
              </a:tblPr>
              <a:tblGrid>
                <a:gridCol w="2152567"/>
                <a:gridCol w="1195215"/>
                <a:gridCol w="1076284"/>
                <a:gridCol w="1314989"/>
                <a:gridCol w="961570"/>
              </a:tblGrid>
              <a:tr h="610284">
                <a:tc>
                  <a:txBody>
                    <a:bodyPr/>
                    <a:lstStyle/>
                    <a:p>
                      <a:pPr algn="ctr" rtl="1">
                        <a:lnSpc>
                          <a:spcPct val="115000"/>
                        </a:lnSpc>
                        <a:spcAft>
                          <a:spcPts val="0"/>
                        </a:spcAft>
                      </a:pPr>
                      <a:r>
                        <a:rPr lang="fa-IR" sz="1600" dirty="0">
                          <a:effectLst/>
                        </a:rPr>
                        <a:t>نوع</a:t>
                      </a:r>
                      <a:endParaRPr lang="en-US" sz="16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a:effectLst/>
                        </a:rPr>
                        <a:t>ضخامت(</a:t>
                      </a:r>
                      <a:r>
                        <a:rPr lang="en-US" sz="1600" dirty="0">
                          <a:effectLst/>
                        </a:rPr>
                        <a:t>cm</a:t>
                      </a:r>
                      <a:r>
                        <a:rPr lang="fa-IR" sz="1600" dirty="0">
                          <a:effectLst/>
                        </a:rPr>
                        <a:t>)</a:t>
                      </a:r>
                      <a:endParaRPr lang="en-US" sz="1600" dirty="0">
                        <a:effectLst/>
                        <a:latin typeface="Calibri"/>
                        <a:ea typeface="Calibri"/>
                        <a:cs typeface="Arial"/>
                      </a:endParaRPr>
                    </a:p>
                  </a:txBody>
                  <a:tcPr marL="68580" marR="68580" marT="0" marB="0">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a:effectLst/>
                        </a:rPr>
                        <a:t>نور روز (%)</a:t>
                      </a:r>
                      <a:endParaRPr lang="en-US" sz="1600" dirty="0">
                        <a:effectLst/>
                        <a:latin typeface="Calibri"/>
                        <a:ea typeface="Calibri"/>
                        <a:cs typeface="Arial"/>
                      </a:endParaRPr>
                    </a:p>
                  </a:txBody>
                  <a:tcPr marL="68580" marR="68580" marT="0" marB="0">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a:effectLst/>
                        </a:rPr>
                        <a:t>تابش خورشید(%)</a:t>
                      </a:r>
                      <a:endParaRPr lang="en-US" sz="1600">
                        <a:effectLst/>
                        <a:latin typeface="Calibri"/>
                        <a:ea typeface="Calibri"/>
                        <a:cs typeface="Arial"/>
                      </a:endParaRPr>
                    </a:p>
                  </a:txBody>
                  <a:tcPr marL="68580" marR="68580" marT="0" marB="0">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a:effectLst/>
                        </a:rPr>
                        <a:t>ضریب سایه</a:t>
                      </a:r>
                      <a:endParaRPr lang="en-US" sz="1600">
                        <a:effectLst/>
                        <a:latin typeface="Calibri"/>
                        <a:ea typeface="Calibri"/>
                        <a:cs typeface="Arial"/>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r>
              <a:tr h="292755">
                <a:tc>
                  <a:txBody>
                    <a:bodyPr/>
                    <a:lstStyle/>
                    <a:p>
                      <a:pPr algn="r" rtl="1">
                        <a:lnSpc>
                          <a:spcPct val="115000"/>
                        </a:lnSpc>
                        <a:spcAft>
                          <a:spcPts val="0"/>
                        </a:spcAft>
                      </a:pPr>
                      <a:r>
                        <a:rPr lang="fa-IR" sz="1600" dirty="0">
                          <a:effectLst/>
                        </a:rPr>
                        <a:t>شیشه شفاف یک جداره</a:t>
                      </a:r>
                      <a:endParaRPr lang="en-US" sz="16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25400" cmpd="sng">
                      <a:noFill/>
                    </a:lnR>
                    <a:lnT w="25400" cmpd="sng">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a:effectLst/>
                        </a:rPr>
                        <a:t>31/0</a:t>
                      </a:r>
                      <a:endParaRPr lang="en-US" sz="1600" b="1" dirty="0">
                        <a:effectLst/>
                        <a:latin typeface="Calibri"/>
                        <a:ea typeface="Calibri"/>
                        <a:cs typeface="Arial"/>
                      </a:endParaRPr>
                    </a:p>
                  </a:txBody>
                  <a:tcPr marL="68580" marR="68580" marT="0" marB="0">
                    <a:lnL w="25400" cmpd="sng">
                      <a:noFill/>
                    </a:lnL>
                    <a:lnR>
                      <a:noFill/>
                    </a:lnR>
                    <a:lnT w="25400" cmpd="sng">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a:effectLst/>
                        </a:rPr>
                        <a:t>90</a:t>
                      </a:r>
                      <a:endParaRPr lang="en-US" sz="1600" b="1">
                        <a:effectLst/>
                        <a:latin typeface="Calibri"/>
                        <a:ea typeface="Calibri"/>
                        <a:cs typeface="Arial"/>
                      </a:endParaRPr>
                    </a:p>
                  </a:txBody>
                  <a:tcPr marL="68580" marR="68580" marT="0" marB="0">
                    <a:lnL>
                      <a:noFill/>
                    </a:lnL>
                    <a:lnR>
                      <a:noFill/>
                    </a:lnR>
                    <a:lnT w="25400" cmpd="sng">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a:effectLst/>
                        </a:rPr>
                        <a:t>86</a:t>
                      </a:r>
                      <a:endParaRPr lang="en-US" sz="1600" b="1" dirty="0">
                        <a:effectLst/>
                        <a:latin typeface="Calibri"/>
                        <a:ea typeface="Calibri"/>
                        <a:cs typeface="Arial"/>
                      </a:endParaRPr>
                    </a:p>
                  </a:txBody>
                  <a:tcPr marL="68580" marR="68580" marT="0" marB="0">
                    <a:lnL>
                      <a:noFill/>
                    </a:lnL>
                    <a:lnR>
                      <a:noFill/>
                    </a:lnR>
                    <a:lnT w="25400" cmpd="sng">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a:effectLst/>
                        </a:rPr>
                        <a:t>00/1</a:t>
                      </a:r>
                      <a:endParaRPr lang="en-US" sz="1600" b="1">
                        <a:effectLst/>
                        <a:latin typeface="Calibri"/>
                        <a:ea typeface="Calibri"/>
                        <a:cs typeface="Arial"/>
                      </a:endParaRPr>
                    </a:p>
                  </a:txBody>
                  <a:tcPr marL="68580" marR="68580" marT="0" marB="0">
                    <a:lnL>
                      <a:noFill/>
                    </a:lnL>
                    <a:lnR w="12700" cap="flat" cmpd="sng" algn="ctr">
                      <a:solidFill>
                        <a:schemeClr val="tx1"/>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r>
              <a:tr h="292755">
                <a:tc>
                  <a:txBody>
                    <a:bodyPr/>
                    <a:lstStyle/>
                    <a:p>
                      <a:pPr algn="r" rtl="1">
                        <a:lnSpc>
                          <a:spcPct val="115000"/>
                        </a:lnSpc>
                        <a:spcAft>
                          <a:spcPts val="0"/>
                        </a:spcAft>
                      </a:pPr>
                      <a:r>
                        <a:rPr lang="fa-IR" sz="1600" dirty="0">
                          <a:effectLst/>
                        </a:rPr>
                        <a:t>شیشه شفاف یک جداره</a:t>
                      </a:r>
                      <a:endParaRPr lang="en-US" sz="16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25400" cmpd="sng">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a:effectLst/>
                        </a:rPr>
                        <a:t>63/0</a:t>
                      </a:r>
                      <a:endParaRPr lang="en-US" sz="1600" b="1">
                        <a:effectLst/>
                        <a:latin typeface="Calibri"/>
                        <a:ea typeface="Calibri"/>
                        <a:cs typeface="Arial"/>
                      </a:endParaRPr>
                    </a:p>
                  </a:txBody>
                  <a:tcPr marL="68580" marR="68580" marT="0" marB="0">
                    <a:lnL w="25400" cmpd="sng">
                      <a:noFill/>
                    </a:lnL>
                    <a:lnR>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a:effectLst/>
                        </a:rPr>
                        <a:t>88</a:t>
                      </a:r>
                      <a:endParaRPr lang="en-US" sz="1600" b="1" dirty="0">
                        <a:effectLst/>
                        <a:latin typeface="Calibri"/>
                        <a:ea typeface="Calibri"/>
                        <a:cs typeface="Arial"/>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a:effectLst/>
                        </a:rPr>
                        <a:t>71</a:t>
                      </a:r>
                      <a:endParaRPr lang="en-US" sz="1600" b="1" dirty="0">
                        <a:effectLst/>
                        <a:latin typeface="Calibri"/>
                        <a:ea typeface="Calibri"/>
                        <a:cs typeface="Arial"/>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a:effectLst/>
                        </a:rPr>
                        <a:t>93/0</a:t>
                      </a:r>
                      <a:endParaRPr lang="en-US" sz="1600" b="1">
                        <a:effectLst/>
                        <a:latin typeface="Calibri"/>
                        <a:ea typeface="Calibri"/>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92755">
                <a:tc>
                  <a:txBody>
                    <a:bodyPr/>
                    <a:lstStyle/>
                    <a:p>
                      <a:pPr algn="r" rtl="1">
                        <a:lnSpc>
                          <a:spcPct val="115000"/>
                        </a:lnSpc>
                        <a:spcAft>
                          <a:spcPts val="0"/>
                        </a:spcAft>
                      </a:pPr>
                      <a:r>
                        <a:rPr lang="fa-IR" sz="1600" dirty="0">
                          <a:effectLst/>
                        </a:rPr>
                        <a:t>شیشه شفاف دو جداره</a:t>
                      </a:r>
                      <a:endParaRPr lang="en-US" sz="16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25400" cmpd="sng">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a:effectLst/>
                        </a:rPr>
                        <a:t>31/0</a:t>
                      </a:r>
                      <a:endParaRPr lang="en-US" sz="1600" b="1">
                        <a:effectLst/>
                        <a:latin typeface="Calibri"/>
                        <a:ea typeface="Calibri"/>
                        <a:cs typeface="Arial"/>
                      </a:endParaRPr>
                    </a:p>
                  </a:txBody>
                  <a:tcPr marL="68580" marR="68580" marT="0" marB="0">
                    <a:lnL w="25400" cmpd="sng">
                      <a:noFill/>
                    </a:lnL>
                    <a:lnR>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a:effectLst/>
                        </a:rPr>
                        <a:t>82</a:t>
                      </a:r>
                      <a:endParaRPr lang="en-US" sz="1600" b="1" dirty="0">
                        <a:effectLst/>
                        <a:latin typeface="Calibri"/>
                        <a:ea typeface="Calibri"/>
                        <a:cs typeface="Arial"/>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a:effectLst/>
                        </a:rPr>
                        <a:t>77</a:t>
                      </a:r>
                      <a:endParaRPr lang="en-US" sz="1600" b="1" dirty="0">
                        <a:effectLst/>
                        <a:latin typeface="Calibri"/>
                        <a:ea typeface="Calibri"/>
                        <a:cs typeface="Arial"/>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a:effectLst/>
                        </a:rPr>
                        <a:t>88/0</a:t>
                      </a:r>
                      <a:endParaRPr lang="en-US" sz="1600" b="1">
                        <a:effectLst/>
                        <a:latin typeface="Calibri"/>
                        <a:ea typeface="Calibri"/>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92755">
                <a:tc>
                  <a:txBody>
                    <a:bodyPr/>
                    <a:lstStyle/>
                    <a:p>
                      <a:pPr algn="r" rtl="1">
                        <a:lnSpc>
                          <a:spcPct val="115000"/>
                        </a:lnSpc>
                        <a:spcAft>
                          <a:spcPts val="0"/>
                        </a:spcAft>
                      </a:pPr>
                      <a:r>
                        <a:rPr lang="fa-IR" sz="1600" dirty="0">
                          <a:effectLst/>
                        </a:rPr>
                        <a:t>شیشه بی رنگ یک جداره</a:t>
                      </a:r>
                      <a:endParaRPr lang="en-US" sz="16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25400" cmpd="sng">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a:effectLst/>
                        </a:rPr>
                        <a:t>31/0</a:t>
                      </a:r>
                      <a:endParaRPr lang="en-US" sz="1600" b="1">
                        <a:effectLst/>
                        <a:latin typeface="Calibri"/>
                        <a:ea typeface="Calibri"/>
                        <a:cs typeface="Arial"/>
                      </a:endParaRPr>
                    </a:p>
                  </a:txBody>
                  <a:tcPr marL="68580" marR="68580" marT="0" marB="0">
                    <a:lnL w="25400" cmpd="sng">
                      <a:noFill/>
                    </a:lnL>
                    <a:lnR>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a:effectLst/>
                        </a:rPr>
                        <a:t> </a:t>
                      </a:r>
                      <a:r>
                        <a:rPr lang="fa-IR" sz="1600" dirty="0" smtClean="0">
                          <a:effectLst/>
                        </a:rPr>
                        <a:t>-</a:t>
                      </a:r>
                      <a:endParaRPr lang="en-US" sz="1600" b="1" dirty="0">
                        <a:effectLst/>
                        <a:latin typeface="Calibri"/>
                        <a:ea typeface="Calibri"/>
                        <a:cs typeface="Arial"/>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a:effectLst/>
                        </a:rPr>
                        <a:t>6/91</a:t>
                      </a:r>
                      <a:endParaRPr lang="en-US" sz="1600" b="1" dirty="0">
                        <a:effectLst/>
                        <a:latin typeface="Calibri"/>
                        <a:ea typeface="Calibri"/>
                        <a:cs typeface="Arial"/>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a:effectLst/>
                        </a:rPr>
                        <a:t> </a:t>
                      </a:r>
                      <a:r>
                        <a:rPr lang="fa-IR" sz="1600" dirty="0" smtClean="0">
                          <a:effectLst/>
                        </a:rPr>
                        <a:t>-</a:t>
                      </a:r>
                      <a:endParaRPr lang="en-US" sz="1600" b="1" dirty="0">
                        <a:effectLst/>
                        <a:latin typeface="Calibri"/>
                        <a:ea typeface="Calibri"/>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92755">
                <a:tc>
                  <a:txBody>
                    <a:bodyPr/>
                    <a:lstStyle/>
                    <a:p>
                      <a:pPr algn="r" rtl="1">
                        <a:lnSpc>
                          <a:spcPct val="115000"/>
                        </a:lnSpc>
                        <a:spcAft>
                          <a:spcPts val="0"/>
                        </a:spcAft>
                      </a:pPr>
                      <a:r>
                        <a:rPr lang="fa-IR" sz="1600" dirty="0">
                          <a:effectLst/>
                        </a:rPr>
                        <a:t>شیشه با آهن کم یک جداره</a:t>
                      </a:r>
                      <a:endParaRPr lang="en-US" sz="16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25400" cmpd="sng">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a:effectLst/>
                        </a:rPr>
                        <a:t>31/0</a:t>
                      </a:r>
                      <a:endParaRPr lang="en-US" sz="1600" b="1">
                        <a:effectLst/>
                        <a:latin typeface="Calibri"/>
                        <a:ea typeface="Calibri"/>
                        <a:cs typeface="Arial"/>
                      </a:endParaRPr>
                    </a:p>
                  </a:txBody>
                  <a:tcPr marL="68580" marR="68580" marT="0" marB="0">
                    <a:lnL w="25400" cmpd="sng">
                      <a:noFill/>
                    </a:lnL>
                    <a:lnR>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a:effectLst/>
                        </a:rPr>
                        <a:t> </a:t>
                      </a:r>
                      <a:r>
                        <a:rPr lang="fa-IR" sz="1600" dirty="0" smtClean="0">
                          <a:effectLst/>
                        </a:rPr>
                        <a:t>-</a:t>
                      </a:r>
                      <a:endParaRPr lang="en-US" sz="1600" b="1" dirty="0">
                        <a:effectLst/>
                        <a:latin typeface="Calibri"/>
                        <a:ea typeface="Calibri"/>
                        <a:cs typeface="Arial"/>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a:effectLst/>
                        </a:rPr>
                        <a:t>1/89</a:t>
                      </a:r>
                      <a:endParaRPr lang="en-US" sz="1600" b="1" dirty="0">
                        <a:effectLst/>
                        <a:latin typeface="Calibri"/>
                        <a:ea typeface="Calibri"/>
                        <a:cs typeface="Arial"/>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smtClean="0">
                          <a:effectLst/>
                        </a:rPr>
                        <a:t>-</a:t>
                      </a:r>
                      <a:endParaRPr lang="en-US" sz="1600" b="1" dirty="0">
                        <a:effectLst/>
                        <a:latin typeface="Calibri"/>
                        <a:ea typeface="Calibri"/>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92755">
                <a:tc>
                  <a:txBody>
                    <a:bodyPr/>
                    <a:lstStyle/>
                    <a:p>
                      <a:pPr algn="r" rtl="1">
                        <a:lnSpc>
                          <a:spcPct val="115000"/>
                        </a:lnSpc>
                        <a:spcAft>
                          <a:spcPts val="0"/>
                        </a:spcAft>
                      </a:pPr>
                      <a:r>
                        <a:rPr lang="fa-IR" sz="1600" dirty="0">
                          <a:effectLst/>
                        </a:rPr>
                        <a:t>جاذب حرارت</a:t>
                      </a:r>
                      <a:endParaRPr lang="en-US" sz="16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25400" cmpd="sng">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a:effectLst/>
                        </a:rPr>
                        <a:t>31/0</a:t>
                      </a:r>
                      <a:endParaRPr lang="en-US" sz="1600" b="1">
                        <a:effectLst/>
                        <a:latin typeface="Calibri"/>
                        <a:ea typeface="Calibri"/>
                        <a:cs typeface="Arial"/>
                      </a:endParaRPr>
                    </a:p>
                  </a:txBody>
                  <a:tcPr marL="68580" marR="68580" marT="0" marB="0">
                    <a:lnL w="25400" cmpd="sng">
                      <a:noFill/>
                    </a:lnL>
                    <a:lnR>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a:effectLst/>
                        </a:rPr>
                        <a:t>84</a:t>
                      </a:r>
                      <a:endParaRPr lang="en-US" sz="1600" b="1" dirty="0">
                        <a:effectLst/>
                        <a:latin typeface="Calibri"/>
                        <a:ea typeface="Calibri"/>
                        <a:cs typeface="Arial"/>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a:effectLst/>
                        </a:rPr>
                        <a:t>65</a:t>
                      </a:r>
                      <a:endParaRPr lang="en-US" sz="1600" b="1">
                        <a:effectLst/>
                        <a:latin typeface="Calibri"/>
                        <a:ea typeface="Calibri"/>
                        <a:cs typeface="Arial"/>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a:effectLst/>
                        </a:rPr>
                        <a:t>82/0</a:t>
                      </a:r>
                      <a:endParaRPr lang="en-US" sz="1600" b="1" dirty="0">
                        <a:effectLst/>
                        <a:latin typeface="Calibri"/>
                        <a:ea typeface="Calibri"/>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92755">
                <a:tc>
                  <a:txBody>
                    <a:bodyPr/>
                    <a:lstStyle/>
                    <a:p>
                      <a:pPr algn="r" rtl="1">
                        <a:lnSpc>
                          <a:spcPct val="115000"/>
                        </a:lnSpc>
                        <a:spcAft>
                          <a:spcPts val="0"/>
                        </a:spcAft>
                      </a:pPr>
                      <a:r>
                        <a:rPr lang="fa-IR" sz="1600" dirty="0">
                          <a:effectLst/>
                        </a:rPr>
                        <a:t>جاذب حرارت</a:t>
                      </a:r>
                      <a:endParaRPr lang="en-US" sz="16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25400" cmpd="sng">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a:effectLst/>
                        </a:rPr>
                        <a:t>63/0</a:t>
                      </a:r>
                      <a:endParaRPr lang="en-US" sz="1600" b="1">
                        <a:effectLst/>
                        <a:latin typeface="Calibri"/>
                        <a:ea typeface="Calibri"/>
                        <a:cs typeface="Arial"/>
                      </a:endParaRPr>
                    </a:p>
                  </a:txBody>
                  <a:tcPr marL="68580" marR="68580" marT="0" marB="0">
                    <a:lnL w="25400" cmpd="sng">
                      <a:noFill/>
                    </a:lnL>
                    <a:lnR>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a:effectLst/>
                        </a:rPr>
                        <a:t>76</a:t>
                      </a:r>
                      <a:endParaRPr lang="en-US" sz="1600" b="1" dirty="0">
                        <a:effectLst/>
                        <a:latin typeface="Calibri"/>
                        <a:ea typeface="Calibri"/>
                        <a:cs typeface="Arial"/>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a:effectLst/>
                        </a:rPr>
                        <a:t>48</a:t>
                      </a:r>
                      <a:endParaRPr lang="en-US" sz="1600" b="1">
                        <a:effectLst/>
                        <a:latin typeface="Calibri"/>
                        <a:ea typeface="Calibri"/>
                        <a:cs typeface="Arial"/>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a:effectLst/>
                        </a:rPr>
                        <a:t>68/0</a:t>
                      </a:r>
                      <a:endParaRPr lang="en-US" sz="1600" b="1" dirty="0">
                        <a:effectLst/>
                        <a:latin typeface="Calibri"/>
                        <a:ea typeface="Calibri"/>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92755">
                <a:tc>
                  <a:txBody>
                    <a:bodyPr/>
                    <a:lstStyle/>
                    <a:p>
                      <a:pPr algn="r" rtl="1">
                        <a:lnSpc>
                          <a:spcPct val="115000"/>
                        </a:lnSpc>
                        <a:spcAft>
                          <a:spcPts val="0"/>
                        </a:spcAft>
                      </a:pPr>
                      <a:r>
                        <a:rPr lang="fa-IR" sz="1600" dirty="0">
                          <a:effectLst/>
                        </a:rPr>
                        <a:t>پلکسی گلاس یک جداره</a:t>
                      </a:r>
                      <a:endParaRPr lang="en-US" sz="16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25400" cmpd="sng">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a:effectLst/>
                        </a:rPr>
                        <a:t>48/0</a:t>
                      </a:r>
                      <a:endParaRPr lang="en-US" sz="1600" b="1">
                        <a:effectLst/>
                        <a:latin typeface="Calibri"/>
                        <a:ea typeface="Calibri"/>
                        <a:cs typeface="Arial"/>
                      </a:endParaRPr>
                    </a:p>
                  </a:txBody>
                  <a:tcPr marL="68580" marR="68580" marT="0" marB="0">
                    <a:lnL w="25400" cmpd="sng">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a:effectLst/>
                        </a:rPr>
                        <a:t>92</a:t>
                      </a:r>
                      <a:endParaRPr lang="en-US" sz="1600" b="1" dirty="0">
                        <a:effectLst/>
                        <a:latin typeface="Calibri"/>
                        <a:ea typeface="Calibri"/>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a:effectLst/>
                        </a:rPr>
                        <a:t>90</a:t>
                      </a:r>
                      <a:endParaRPr lang="en-US" sz="1600" b="1">
                        <a:effectLst/>
                        <a:latin typeface="Calibri"/>
                        <a:ea typeface="Calibri"/>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r>
                        <a:rPr lang="fa-IR" sz="1600" dirty="0">
                          <a:effectLst/>
                        </a:rPr>
                        <a:t> </a:t>
                      </a:r>
                      <a:r>
                        <a:rPr lang="fa-IR" sz="1600" dirty="0" smtClean="0">
                          <a:effectLst/>
                        </a:rPr>
                        <a:t>-</a:t>
                      </a:r>
                      <a:endParaRPr lang="en-US" sz="1600" b="1" dirty="0">
                        <a:effectLst/>
                        <a:latin typeface="Calibri"/>
                        <a:ea typeface="Calibri"/>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4"/>
          <p:cNvSpPr/>
          <p:nvPr/>
        </p:nvSpPr>
        <p:spPr>
          <a:xfrm>
            <a:off x="539552" y="388203"/>
            <a:ext cx="8280920" cy="830997"/>
          </a:xfrm>
          <a:prstGeom prst="rect">
            <a:avLst/>
          </a:prstGeom>
        </p:spPr>
        <p:txBody>
          <a:bodyPr wrap="square">
            <a:spAutoFit/>
          </a:bodyPr>
          <a:lstStyle/>
          <a:p>
            <a:r>
              <a:rPr lang="fa-IR" sz="1600" b="1" dirty="0">
                <a:cs typeface="B Nazanin" pitchFamily="2" charset="-78"/>
              </a:rPr>
              <a:t>چه مقدار شیشه باید به کار برد؟</a:t>
            </a:r>
            <a:endParaRPr lang="en-US" sz="1600" b="1" dirty="0">
              <a:cs typeface="B Nazanin" pitchFamily="2" charset="-78"/>
            </a:endParaRPr>
          </a:p>
          <a:p>
            <a:r>
              <a:rPr lang="fa-IR" sz="1600" b="1" dirty="0">
                <a:solidFill>
                  <a:srgbClr val="FF0000"/>
                </a:solidFill>
                <a:cs typeface="B Nazanin" pitchFamily="2" charset="-78"/>
              </a:rPr>
              <a:t>میزان استفاده از انرژی خورشیدی </a:t>
            </a:r>
            <a:r>
              <a:rPr lang="fa-IR" sz="1600" b="1" dirty="0">
                <a:cs typeface="B Nazanin" pitchFamily="2" charset="-78"/>
              </a:rPr>
              <a:t>در رابطه با آسایش و احتیاجات حرارتی داخل ساختمان </a:t>
            </a:r>
            <a:r>
              <a:rPr lang="fa-IR" sz="1600" b="1" dirty="0">
                <a:solidFill>
                  <a:srgbClr val="FF0000"/>
                </a:solidFill>
                <a:cs typeface="B Nazanin" pitchFamily="2" charset="-78"/>
              </a:rPr>
              <a:t>بستگی به عایق بندی </a:t>
            </a:r>
            <a:r>
              <a:rPr lang="fa-IR" sz="1600" b="1" dirty="0">
                <a:cs typeface="B Nazanin" pitchFamily="2" charset="-78"/>
              </a:rPr>
              <a:t>ساختار و </a:t>
            </a:r>
            <a:r>
              <a:rPr lang="fa-IR" sz="1600" b="1" dirty="0">
                <a:solidFill>
                  <a:srgbClr val="FF0000"/>
                </a:solidFill>
                <a:cs typeface="B Nazanin" pitchFamily="2" charset="-78"/>
              </a:rPr>
              <a:t>قابلیت ذخیره حرارتی </a:t>
            </a:r>
            <a:r>
              <a:rPr lang="fa-IR" sz="1600" b="1" dirty="0">
                <a:cs typeface="B Nazanin" pitchFamily="2" charset="-78"/>
              </a:rPr>
              <a:t>آن دارد،یعنی توانایی ساختمان در متعادل کردن نوسانات دمایی.</a:t>
            </a:r>
            <a:endParaRPr lang="en-US" sz="1600" b="1" dirty="0">
              <a:cs typeface="B Nazanin" pitchFamily="2" charset="-78"/>
            </a:endParaRPr>
          </a:p>
        </p:txBody>
      </p:sp>
      <p:sp>
        <p:nvSpPr>
          <p:cNvPr id="7" name="TextBox 6"/>
          <p:cNvSpPr txBox="1"/>
          <p:nvPr/>
        </p:nvSpPr>
        <p:spPr>
          <a:xfrm>
            <a:off x="3239344" y="6309320"/>
            <a:ext cx="5581128" cy="276999"/>
          </a:xfrm>
          <a:prstGeom prst="rect">
            <a:avLst/>
          </a:prstGeom>
          <a:noFill/>
        </p:spPr>
        <p:txBody>
          <a:bodyPr wrap="square" rtlCol="1">
            <a:spAutoFit/>
          </a:bodyPr>
          <a:lstStyle/>
          <a:p>
            <a:r>
              <a:rPr lang="fa-IR" sz="1200" b="1" dirty="0" smtClean="0"/>
              <a:t>طراحی اقلیمی،اصول نظری و اجرائی کاربرد انرژی در ساختمان                            </a:t>
            </a:r>
            <a:r>
              <a:rPr lang="fa-IR" sz="1200" b="1" dirty="0" smtClean="0">
                <a:solidFill>
                  <a:schemeClr val="bg1"/>
                </a:solidFill>
              </a:rPr>
              <a:t>مترجم:وحید قبادیان</a:t>
            </a:r>
            <a:endParaRPr lang="fa-IR" sz="1200" b="1" dirty="0">
              <a:solidFill>
                <a:schemeClr val="bg1"/>
              </a:solidFill>
            </a:endParaRPr>
          </a:p>
        </p:txBody>
      </p:sp>
    </p:spTree>
    <p:extLst>
      <p:ext uri="{BB962C8B-B14F-4D97-AF65-F5344CB8AC3E}">
        <p14:creationId xmlns:p14="http://schemas.microsoft.com/office/powerpoint/2010/main" val="389385132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4" name="Picture 2"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0" y="1484784"/>
            <a:ext cx="4284476" cy="1719702"/>
          </a:xfrm>
          <a:prstGeom prst="rect">
            <a:avLst/>
          </a:prstGeom>
          <a:noFill/>
        </p:spPr>
        <p:txBody>
          <a:bodyPr wrap="square" rtlCol="1">
            <a:spAutoFit/>
          </a:bodyPr>
          <a:lstStyle/>
          <a:p>
            <a:pPr>
              <a:lnSpc>
                <a:spcPct val="150000"/>
              </a:lnSpc>
            </a:pPr>
            <a:r>
              <a:rPr lang="fa-IR" b="1" dirty="0" smtClean="0">
                <a:cs typeface="B Nazanin" pitchFamily="2" charset="-78"/>
              </a:rPr>
              <a:t>چگونه ساختمانی طراحی کنیم </a:t>
            </a:r>
          </a:p>
          <a:p>
            <a:pPr>
              <a:lnSpc>
                <a:spcPct val="150000"/>
              </a:lnSpc>
            </a:pPr>
            <a:r>
              <a:rPr lang="fa-IR" b="1" dirty="0" smtClean="0">
                <a:cs typeface="B Nazanin" pitchFamily="2" charset="-78"/>
              </a:rPr>
              <a:t>که از منابع تجدید پذیر استفاده کرده </a:t>
            </a:r>
          </a:p>
          <a:p>
            <a:pPr>
              <a:lnSpc>
                <a:spcPct val="150000"/>
              </a:lnSpc>
            </a:pPr>
            <a:r>
              <a:rPr lang="fa-IR" b="1" dirty="0" smtClean="0">
                <a:cs typeface="B Nazanin" pitchFamily="2" charset="-78"/>
              </a:rPr>
              <a:t>وبا  </a:t>
            </a:r>
            <a:r>
              <a:rPr lang="fa-IR" b="1" dirty="0" smtClean="0">
                <a:solidFill>
                  <a:srgbClr val="FF0000"/>
                </a:solidFill>
                <a:cs typeface="B Nazanin" pitchFamily="2" charset="-78"/>
              </a:rPr>
              <a:t>خورشید گرم</a:t>
            </a:r>
            <a:r>
              <a:rPr lang="fa-IR" b="1" dirty="0" smtClean="0">
                <a:cs typeface="B Nazanin" pitchFamily="2" charset="-78"/>
              </a:rPr>
              <a:t>، با باد خنک</a:t>
            </a:r>
          </a:p>
          <a:p>
            <a:pPr>
              <a:lnSpc>
                <a:spcPct val="150000"/>
              </a:lnSpc>
            </a:pPr>
            <a:r>
              <a:rPr lang="fa-IR" b="1" dirty="0" smtClean="0">
                <a:cs typeface="B Nazanin" pitchFamily="2" charset="-78"/>
              </a:rPr>
              <a:t> و با آفتاب روشنایی بگیرد.</a:t>
            </a:r>
            <a:endParaRPr lang="fa-IR" b="1" dirty="0">
              <a:cs typeface="B Nazanin" pitchFamily="2" charset="-78"/>
            </a:endParaRPr>
          </a:p>
        </p:txBody>
      </p:sp>
      <p:sp>
        <p:nvSpPr>
          <p:cNvPr id="6" name="Rectangle 5"/>
          <p:cNvSpPr/>
          <p:nvPr/>
        </p:nvSpPr>
        <p:spPr>
          <a:xfrm>
            <a:off x="7359053" y="776898"/>
            <a:ext cx="1091966" cy="523220"/>
          </a:xfrm>
          <a:prstGeom prst="rect">
            <a:avLst/>
          </a:prstGeom>
          <a:noFill/>
          <a:ln>
            <a:noFill/>
          </a:ln>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800" b="1" cap="all" spc="0" dirty="0">
                <a:ln w="0"/>
                <a:solidFill>
                  <a:schemeClr val="accent2">
                    <a:lumMod val="50000"/>
                  </a:schemeClr>
                </a:solidFill>
                <a:effectLst>
                  <a:reflection blurRad="12700" stA="50000" endPos="50000" dist="5000" dir="5400000" sy="-100000" rotWithShape="0"/>
                </a:effectLst>
                <a:cs typeface="B Nazanin" pitchFamily="2" charset="-78"/>
              </a:rPr>
              <a:t>مقدمه: </a:t>
            </a:r>
          </a:p>
        </p:txBody>
      </p:sp>
      <p:pic>
        <p:nvPicPr>
          <p:cNvPr id="8" name="Picture 7" descr="معماری هوشمند"/>
          <p:cNvPicPr/>
          <p:nvPr/>
        </p:nvPicPr>
        <p:blipFill>
          <a:blip r:embed="rId4">
            <a:extLst>
              <a:ext uri="{28A0092B-C50C-407E-A947-70E740481C1C}">
                <a14:useLocalDpi xmlns:a14="http://schemas.microsoft.com/office/drawing/2010/main" val="0"/>
              </a:ext>
            </a:extLst>
          </a:blip>
          <a:srcRect/>
          <a:stretch>
            <a:fillRect/>
          </a:stretch>
        </p:blipFill>
        <p:spPr bwMode="auto">
          <a:xfrm>
            <a:off x="395536" y="311155"/>
            <a:ext cx="5256584" cy="4286250"/>
          </a:xfrm>
          <a:prstGeom prst="rect">
            <a:avLst/>
          </a:prstGeom>
          <a:noFill/>
          <a:ln>
            <a:noFill/>
          </a:ln>
        </p:spPr>
      </p:pic>
    </p:spTree>
    <p:extLst>
      <p:ext uri="{BB962C8B-B14F-4D97-AF65-F5344CB8AC3E}">
        <p14:creationId xmlns:p14="http://schemas.microsoft.com/office/powerpoint/2010/main" val="257636136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79912" y="2492896"/>
            <a:ext cx="1584176" cy="648072"/>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1" name="Straight Arrow Connector 20"/>
          <p:cNvCxnSpPr/>
          <p:nvPr/>
        </p:nvCxnSpPr>
        <p:spPr>
          <a:xfrm flipH="1">
            <a:off x="3059832" y="1920333"/>
            <a:ext cx="5400600" cy="1220635"/>
          </a:xfrm>
          <a:prstGeom prst="straightConnector1">
            <a:avLst/>
          </a:prstGeom>
          <a:ln w="5715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6" name="Frame 5"/>
          <p:cNvSpPr/>
          <p:nvPr/>
        </p:nvSpPr>
        <p:spPr>
          <a:xfrm>
            <a:off x="1475656" y="1916832"/>
            <a:ext cx="4968552" cy="2448272"/>
          </a:xfrm>
          <a:prstGeom prst="frame">
            <a:avLst>
              <a:gd name="adj1" fmla="val 5796"/>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cxnSp>
        <p:nvCxnSpPr>
          <p:cNvPr id="9" name="Straight Connector 8"/>
          <p:cNvCxnSpPr/>
          <p:nvPr/>
        </p:nvCxnSpPr>
        <p:spPr>
          <a:xfrm flipH="1" flipV="1">
            <a:off x="1619672" y="2060848"/>
            <a:ext cx="2160240" cy="432048"/>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H="1">
            <a:off x="1619672" y="3140968"/>
            <a:ext cx="2160240" cy="108012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5364088" y="2060848"/>
            <a:ext cx="936104" cy="432048"/>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5364088" y="3140968"/>
            <a:ext cx="936104" cy="1080120"/>
          </a:xfrm>
          <a:prstGeom prst="line">
            <a:avLst/>
          </a:prstGeom>
        </p:spPr>
        <p:style>
          <a:lnRef idx="2">
            <a:schemeClr val="dk1"/>
          </a:lnRef>
          <a:fillRef idx="0">
            <a:schemeClr val="dk1"/>
          </a:fillRef>
          <a:effectRef idx="1">
            <a:schemeClr val="dk1"/>
          </a:effectRef>
          <a:fontRef idx="minor">
            <a:schemeClr val="tx1"/>
          </a:fontRef>
        </p:style>
      </p:cxnSp>
      <p:sp>
        <p:nvSpPr>
          <p:cNvPr id="19" name="Sun 18"/>
          <p:cNvSpPr/>
          <p:nvPr/>
        </p:nvSpPr>
        <p:spPr>
          <a:xfrm>
            <a:off x="7380312" y="1160747"/>
            <a:ext cx="1568969" cy="1512169"/>
          </a:xfrm>
          <a:prstGeom prst="sun">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26" name="Picture 2" descr="I:\New Folder (2)\Figure6.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239344" y="6309320"/>
            <a:ext cx="5581128" cy="276999"/>
          </a:xfrm>
          <a:prstGeom prst="rect">
            <a:avLst/>
          </a:prstGeom>
          <a:noFill/>
        </p:spPr>
        <p:txBody>
          <a:bodyPr wrap="square" rtlCol="1">
            <a:spAutoFit/>
          </a:bodyPr>
          <a:lstStyle/>
          <a:p>
            <a:r>
              <a:rPr lang="fa-IR" sz="1200" b="1" dirty="0" smtClean="0"/>
              <a:t>اصول و کاربرد انرژی خورشیدی                                                                </a:t>
            </a:r>
            <a:r>
              <a:rPr lang="fa-IR" sz="1200" b="1" dirty="0" smtClean="0">
                <a:solidFill>
                  <a:schemeClr val="bg1"/>
                </a:solidFill>
              </a:rPr>
              <a:t>اصغر حاج سقطی</a:t>
            </a:r>
            <a:endParaRPr lang="fa-IR" sz="1200" b="1" dirty="0">
              <a:solidFill>
                <a:schemeClr val="bg1"/>
              </a:solidFill>
            </a:endParaRPr>
          </a:p>
        </p:txBody>
      </p:sp>
      <p:cxnSp>
        <p:nvCxnSpPr>
          <p:cNvPr id="3" name="Straight Connector 2"/>
          <p:cNvCxnSpPr/>
          <p:nvPr/>
        </p:nvCxnSpPr>
        <p:spPr>
          <a:xfrm flipV="1">
            <a:off x="5832140" y="2276872"/>
            <a:ext cx="468052" cy="165844"/>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flipH="1">
            <a:off x="5796136" y="2442716"/>
            <a:ext cx="36004" cy="1058311"/>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a:xfrm>
            <a:off x="5796136" y="3501027"/>
            <a:ext cx="504056" cy="504037"/>
          </a:xfrm>
          <a:prstGeom prst="line">
            <a:avLst/>
          </a:prstGeom>
        </p:spPr>
        <p:style>
          <a:lnRef idx="3">
            <a:schemeClr val="accent3"/>
          </a:lnRef>
          <a:fillRef idx="0">
            <a:schemeClr val="accent3"/>
          </a:fillRef>
          <a:effectRef idx="2">
            <a:schemeClr val="accent3"/>
          </a:effectRef>
          <a:fontRef idx="minor">
            <a:schemeClr val="tx1"/>
          </a:fontRef>
        </p:style>
      </p:cxnSp>
      <p:sp>
        <p:nvSpPr>
          <p:cNvPr id="31" name="TextBox 30"/>
          <p:cNvSpPr txBox="1"/>
          <p:nvPr/>
        </p:nvSpPr>
        <p:spPr>
          <a:xfrm>
            <a:off x="-108520" y="2150328"/>
            <a:ext cx="1224136" cy="584775"/>
          </a:xfrm>
          <a:prstGeom prst="rect">
            <a:avLst/>
          </a:prstGeom>
          <a:noFill/>
        </p:spPr>
        <p:txBody>
          <a:bodyPr wrap="square" rtlCol="1">
            <a:spAutoFit/>
          </a:bodyPr>
          <a:lstStyle/>
          <a:p>
            <a:r>
              <a:rPr lang="fa-IR" sz="1600" b="1" dirty="0" smtClean="0"/>
              <a:t>سطح روشن دیوار</a:t>
            </a:r>
            <a:endParaRPr lang="fa-IR" sz="1600" b="1" dirty="0"/>
          </a:p>
        </p:txBody>
      </p:sp>
      <p:cxnSp>
        <p:nvCxnSpPr>
          <p:cNvPr id="37" name="Straight Connector 36"/>
          <p:cNvCxnSpPr/>
          <p:nvPr/>
        </p:nvCxnSpPr>
        <p:spPr>
          <a:xfrm>
            <a:off x="6300192" y="2276872"/>
            <a:ext cx="144016"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9" name="Straight Connector 38"/>
          <p:cNvCxnSpPr/>
          <p:nvPr/>
        </p:nvCxnSpPr>
        <p:spPr>
          <a:xfrm>
            <a:off x="6300192" y="4005064"/>
            <a:ext cx="144016"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41" name="Straight Arrow Connector 40"/>
          <p:cNvCxnSpPr/>
          <p:nvPr/>
        </p:nvCxnSpPr>
        <p:spPr>
          <a:xfrm flipV="1">
            <a:off x="3059832" y="2359795"/>
            <a:ext cx="720080" cy="781173"/>
          </a:xfrm>
          <a:prstGeom prst="straightConnector1">
            <a:avLst/>
          </a:prstGeom>
          <a:ln w="38100">
            <a:solidFill>
              <a:schemeClr val="tx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059832" y="3140968"/>
            <a:ext cx="900100" cy="360059"/>
          </a:xfrm>
          <a:prstGeom prst="straightConnector1">
            <a:avLst/>
          </a:prstGeom>
          <a:ln w="38100">
            <a:solidFill>
              <a:schemeClr val="tx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475656" y="1844824"/>
            <a:ext cx="4968552" cy="72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5" name="Rectangle 54"/>
          <p:cNvSpPr/>
          <p:nvPr/>
        </p:nvSpPr>
        <p:spPr>
          <a:xfrm>
            <a:off x="1475656" y="4365104"/>
            <a:ext cx="4968552" cy="72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7" name="Rectangle 56"/>
          <p:cNvSpPr/>
          <p:nvPr/>
        </p:nvSpPr>
        <p:spPr>
          <a:xfrm rot="5400000">
            <a:off x="128482" y="3104965"/>
            <a:ext cx="259228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5" name="Straight Arrow Connector 24"/>
          <p:cNvCxnSpPr/>
          <p:nvPr/>
        </p:nvCxnSpPr>
        <p:spPr>
          <a:xfrm>
            <a:off x="1115616" y="2530650"/>
            <a:ext cx="8640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p:cNvCxnSpPr/>
          <p:nvPr/>
        </p:nvCxnSpPr>
        <p:spPr>
          <a:xfrm>
            <a:off x="2843808" y="1160747"/>
            <a:ext cx="936104" cy="7200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1424626" y="946884"/>
            <a:ext cx="1386408" cy="338554"/>
          </a:xfrm>
          <a:prstGeom prst="rect">
            <a:avLst/>
          </a:prstGeom>
          <a:noFill/>
        </p:spPr>
        <p:txBody>
          <a:bodyPr wrap="square" rtlCol="1">
            <a:spAutoFit/>
          </a:bodyPr>
          <a:lstStyle/>
          <a:p>
            <a:r>
              <a:rPr lang="fa-IR" sz="1600" b="1" dirty="0" smtClean="0"/>
              <a:t>عایق حرارتی</a:t>
            </a:r>
            <a:endParaRPr lang="fa-IR" sz="1600" b="1" dirty="0"/>
          </a:p>
        </p:txBody>
      </p:sp>
      <p:cxnSp>
        <p:nvCxnSpPr>
          <p:cNvPr id="50" name="Straight Arrow Connector 49"/>
          <p:cNvCxnSpPr/>
          <p:nvPr/>
        </p:nvCxnSpPr>
        <p:spPr>
          <a:xfrm>
            <a:off x="899592" y="3933056"/>
            <a:ext cx="64807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1" name="TextBox 50"/>
          <p:cNvSpPr txBox="1"/>
          <p:nvPr/>
        </p:nvSpPr>
        <p:spPr>
          <a:xfrm>
            <a:off x="-108520" y="3681028"/>
            <a:ext cx="1008112" cy="584775"/>
          </a:xfrm>
          <a:prstGeom prst="rect">
            <a:avLst/>
          </a:prstGeom>
          <a:noFill/>
        </p:spPr>
        <p:txBody>
          <a:bodyPr wrap="square" rtlCol="1">
            <a:spAutoFit/>
          </a:bodyPr>
          <a:lstStyle/>
          <a:p>
            <a:r>
              <a:rPr lang="fa-IR" sz="1600" b="1" dirty="0" smtClean="0"/>
              <a:t>مصالح ساختمانی</a:t>
            </a:r>
            <a:endParaRPr lang="fa-IR" sz="1600" b="1" dirty="0"/>
          </a:p>
        </p:txBody>
      </p:sp>
      <p:sp>
        <p:nvSpPr>
          <p:cNvPr id="52" name="TextBox 51"/>
          <p:cNvSpPr txBox="1"/>
          <p:nvPr/>
        </p:nvSpPr>
        <p:spPr>
          <a:xfrm>
            <a:off x="6876256" y="2971871"/>
            <a:ext cx="1288540" cy="369332"/>
          </a:xfrm>
          <a:prstGeom prst="rect">
            <a:avLst/>
          </a:prstGeom>
          <a:noFill/>
        </p:spPr>
        <p:txBody>
          <a:bodyPr wrap="square" rtlCol="1">
            <a:spAutoFit/>
          </a:bodyPr>
          <a:lstStyle/>
          <a:p>
            <a:r>
              <a:rPr lang="fa-IR" b="1" dirty="0" smtClean="0"/>
              <a:t>شیشه معمولی</a:t>
            </a:r>
            <a:endParaRPr lang="fa-IR" b="1" dirty="0"/>
          </a:p>
        </p:txBody>
      </p:sp>
    </p:spTree>
    <p:extLst>
      <p:ext uri="{BB962C8B-B14F-4D97-AF65-F5344CB8AC3E}">
        <p14:creationId xmlns:p14="http://schemas.microsoft.com/office/powerpoint/2010/main" val="669646065"/>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79912" y="2492896"/>
            <a:ext cx="1584176" cy="648072"/>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1" name="Straight Arrow Connector 20"/>
          <p:cNvCxnSpPr/>
          <p:nvPr/>
        </p:nvCxnSpPr>
        <p:spPr>
          <a:xfrm flipH="1">
            <a:off x="6029908" y="1920333"/>
            <a:ext cx="2430524" cy="1051538"/>
          </a:xfrm>
          <a:prstGeom prst="straightConnector1">
            <a:avLst/>
          </a:prstGeom>
          <a:ln w="5715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6" name="Frame 5"/>
          <p:cNvSpPr/>
          <p:nvPr/>
        </p:nvSpPr>
        <p:spPr>
          <a:xfrm>
            <a:off x="1475656" y="1916832"/>
            <a:ext cx="4968552" cy="2448272"/>
          </a:xfrm>
          <a:prstGeom prst="frame">
            <a:avLst>
              <a:gd name="adj1" fmla="val 5796"/>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cxnSp>
        <p:nvCxnSpPr>
          <p:cNvPr id="9" name="Straight Connector 8"/>
          <p:cNvCxnSpPr/>
          <p:nvPr/>
        </p:nvCxnSpPr>
        <p:spPr>
          <a:xfrm flipH="1" flipV="1">
            <a:off x="1619672" y="2060848"/>
            <a:ext cx="2160240" cy="432048"/>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H="1">
            <a:off x="1619672" y="3140968"/>
            <a:ext cx="2160240" cy="108012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5364088" y="2060848"/>
            <a:ext cx="936104" cy="432048"/>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5364088" y="3140968"/>
            <a:ext cx="936104" cy="1080120"/>
          </a:xfrm>
          <a:prstGeom prst="line">
            <a:avLst/>
          </a:prstGeom>
        </p:spPr>
        <p:style>
          <a:lnRef idx="2">
            <a:schemeClr val="dk1"/>
          </a:lnRef>
          <a:fillRef idx="0">
            <a:schemeClr val="dk1"/>
          </a:fillRef>
          <a:effectRef idx="1">
            <a:schemeClr val="dk1"/>
          </a:effectRef>
          <a:fontRef idx="minor">
            <a:schemeClr val="tx1"/>
          </a:fontRef>
        </p:style>
      </p:cxnSp>
      <p:sp>
        <p:nvSpPr>
          <p:cNvPr id="19" name="Sun 18"/>
          <p:cNvSpPr/>
          <p:nvPr/>
        </p:nvSpPr>
        <p:spPr>
          <a:xfrm>
            <a:off x="7380312" y="1160747"/>
            <a:ext cx="1568969" cy="1512169"/>
          </a:xfrm>
          <a:prstGeom prst="sun">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26" name="Picture 2" descr="I:\New Folder (2)\Figure6.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239344" y="6309320"/>
            <a:ext cx="5581128" cy="276999"/>
          </a:xfrm>
          <a:prstGeom prst="rect">
            <a:avLst/>
          </a:prstGeom>
          <a:noFill/>
        </p:spPr>
        <p:txBody>
          <a:bodyPr wrap="square" rtlCol="1">
            <a:spAutoFit/>
          </a:bodyPr>
          <a:lstStyle/>
          <a:p>
            <a:r>
              <a:rPr lang="fa-IR" sz="1200" b="1" dirty="0" smtClean="0"/>
              <a:t>اصول و کاربرد انرژی خورشیدی                                                                </a:t>
            </a:r>
            <a:r>
              <a:rPr lang="fa-IR" sz="1200" b="1" dirty="0" smtClean="0">
                <a:solidFill>
                  <a:schemeClr val="bg1"/>
                </a:solidFill>
              </a:rPr>
              <a:t>اصغر حاج سقطی</a:t>
            </a:r>
            <a:endParaRPr lang="fa-IR" sz="1200" b="1" dirty="0">
              <a:solidFill>
                <a:schemeClr val="bg1"/>
              </a:solidFill>
            </a:endParaRPr>
          </a:p>
        </p:txBody>
      </p:sp>
      <p:cxnSp>
        <p:nvCxnSpPr>
          <p:cNvPr id="3" name="Straight Connector 2"/>
          <p:cNvCxnSpPr/>
          <p:nvPr/>
        </p:nvCxnSpPr>
        <p:spPr>
          <a:xfrm flipV="1">
            <a:off x="5832140" y="2276872"/>
            <a:ext cx="468052" cy="165844"/>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flipH="1">
            <a:off x="5796136" y="2442716"/>
            <a:ext cx="36004" cy="1058311"/>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a:xfrm>
            <a:off x="5796136" y="3501027"/>
            <a:ext cx="504056" cy="504037"/>
          </a:xfrm>
          <a:prstGeom prst="line">
            <a:avLst/>
          </a:prstGeom>
        </p:spPr>
        <p:style>
          <a:lnRef idx="3">
            <a:schemeClr val="accent3"/>
          </a:lnRef>
          <a:fillRef idx="0">
            <a:schemeClr val="accent3"/>
          </a:fillRef>
          <a:effectRef idx="2">
            <a:schemeClr val="accent3"/>
          </a:effectRef>
          <a:fontRef idx="minor">
            <a:schemeClr val="tx1"/>
          </a:fontRef>
        </p:style>
      </p:cxnSp>
      <p:sp>
        <p:nvSpPr>
          <p:cNvPr id="31" name="TextBox 30"/>
          <p:cNvSpPr txBox="1"/>
          <p:nvPr/>
        </p:nvSpPr>
        <p:spPr>
          <a:xfrm>
            <a:off x="-108520" y="2150328"/>
            <a:ext cx="1224136" cy="584775"/>
          </a:xfrm>
          <a:prstGeom prst="rect">
            <a:avLst/>
          </a:prstGeom>
          <a:noFill/>
        </p:spPr>
        <p:txBody>
          <a:bodyPr wrap="square" rtlCol="1">
            <a:spAutoFit/>
          </a:bodyPr>
          <a:lstStyle/>
          <a:p>
            <a:r>
              <a:rPr lang="fa-IR" sz="1600" b="1" dirty="0" smtClean="0"/>
              <a:t>سطح روشن دیوار</a:t>
            </a:r>
            <a:endParaRPr lang="fa-IR" sz="1600" b="1" dirty="0"/>
          </a:p>
        </p:txBody>
      </p:sp>
      <p:cxnSp>
        <p:nvCxnSpPr>
          <p:cNvPr id="37" name="Straight Connector 36"/>
          <p:cNvCxnSpPr/>
          <p:nvPr/>
        </p:nvCxnSpPr>
        <p:spPr>
          <a:xfrm>
            <a:off x="6300192" y="2276872"/>
            <a:ext cx="144016"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9" name="Straight Connector 38"/>
          <p:cNvCxnSpPr/>
          <p:nvPr/>
        </p:nvCxnSpPr>
        <p:spPr>
          <a:xfrm>
            <a:off x="6300192" y="4005064"/>
            <a:ext cx="144016"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41" name="Straight Arrow Connector 40"/>
          <p:cNvCxnSpPr/>
          <p:nvPr/>
        </p:nvCxnSpPr>
        <p:spPr>
          <a:xfrm flipH="1" flipV="1">
            <a:off x="5148064" y="2359794"/>
            <a:ext cx="881844" cy="612078"/>
          </a:xfrm>
          <a:prstGeom prst="straightConnector1">
            <a:avLst/>
          </a:prstGeom>
          <a:ln w="38100">
            <a:solidFill>
              <a:schemeClr val="tx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148064" y="2971871"/>
            <a:ext cx="881844" cy="529156"/>
          </a:xfrm>
          <a:prstGeom prst="straightConnector1">
            <a:avLst/>
          </a:prstGeom>
          <a:ln w="38100">
            <a:solidFill>
              <a:schemeClr val="tx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475656" y="1844824"/>
            <a:ext cx="4968552" cy="72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5" name="Rectangle 54"/>
          <p:cNvSpPr/>
          <p:nvPr/>
        </p:nvSpPr>
        <p:spPr>
          <a:xfrm>
            <a:off x="1475656" y="4365104"/>
            <a:ext cx="4968552" cy="72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7" name="Rectangle 56"/>
          <p:cNvSpPr/>
          <p:nvPr/>
        </p:nvSpPr>
        <p:spPr>
          <a:xfrm rot="5400000">
            <a:off x="128482" y="3104965"/>
            <a:ext cx="259228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5" name="Straight Arrow Connector 24"/>
          <p:cNvCxnSpPr/>
          <p:nvPr/>
        </p:nvCxnSpPr>
        <p:spPr>
          <a:xfrm>
            <a:off x="1115616" y="2530650"/>
            <a:ext cx="8640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p:cNvCxnSpPr/>
          <p:nvPr/>
        </p:nvCxnSpPr>
        <p:spPr>
          <a:xfrm>
            <a:off x="2843808" y="1160747"/>
            <a:ext cx="936104" cy="7200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1424626" y="946884"/>
            <a:ext cx="1386408" cy="338554"/>
          </a:xfrm>
          <a:prstGeom prst="rect">
            <a:avLst/>
          </a:prstGeom>
          <a:noFill/>
        </p:spPr>
        <p:txBody>
          <a:bodyPr wrap="square" rtlCol="1">
            <a:spAutoFit/>
          </a:bodyPr>
          <a:lstStyle/>
          <a:p>
            <a:r>
              <a:rPr lang="fa-IR" sz="1600" b="1" dirty="0" smtClean="0"/>
              <a:t>عایق حرارتی</a:t>
            </a:r>
            <a:endParaRPr lang="fa-IR" sz="1600" b="1" dirty="0"/>
          </a:p>
        </p:txBody>
      </p:sp>
      <p:cxnSp>
        <p:nvCxnSpPr>
          <p:cNvPr id="50" name="Straight Arrow Connector 49"/>
          <p:cNvCxnSpPr/>
          <p:nvPr/>
        </p:nvCxnSpPr>
        <p:spPr>
          <a:xfrm>
            <a:off x="899592" y="3933056"/>
            <a:ext cx="64807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1" name="TextBox 50"/>
          <p:cNvSpPr txBox="1"/>
          <p:nvPr/>
        </p:nvSpPr>
        <p:spPr>
          <a:xfrm>
            <a:off x="-108520" y="3681028"/>
            <a:ext cx="1008112" cy="584775"/>
          </a:xfrm>
          <a:prstGeom prst="rect">
            <a:avLst/>
          </a:prstGeom>
          <a:noFill/>
        </p:spPr>
        <p:txBody>
          <a:bodyPr wrap="square" rtlCol="1">
            <a:spAutoFit/>
          </a:bodyPr>
          <a:lstStyle/>
          <a:p>
            <a:r>
              <a:rPr lang="fa-IR" sz="1600" b="1" dirty="0" smtClean="0"/>
              <a:t>مصالح ساختمانی</a:t>
            </a:r>
            <a:endParaRPr lang="fa-IR" sz="1600" b="1" dirty="0"/>
          </a:p>
        </p:txBody>
      </p:sp>
      <p:sp>
        <p:nvSpPr>
          <p:cNvPr id="52" name="TextBox 51"/>
          <p:cNvSpPr txBox="1"/>
          <p:nvPr/>
        </p:nvSpPr>
        <p:spPr>
          <a:xfrm>
            <a:off x="6876256" y="2971871"/>
            <a:ext cx="1288540" cy="369332"/>
          </a:xfrm>
          <a:prstGeom prst="rect">
            <a:avLst/>
          </a:prstGeom>
          <a:noFill/>
        </p:spPr>
        <p:txBody>
          <a:bodyPr wrap="square" rtlCol="1">
            <a:spAutoFit/>
          </a:bodyPr>
          <a:lstStyle/>
          <a:p>
            <a:r>
              <a:rPr lang="fa-IR" b="1" dirty="0" smtClean="0"/>
              <a:t>شیشه مات</a:t>
            </a:r>
            <a:endParaRPr lang="fa-IR" b="1" dirty="0"/>
          </a:p>
        </p:txBody>
      </p:sp>
      <p:cxnSp>
        <p:nvCxnSpPr>
          <p:cNvPr id="17" name="Straight Arrow Connector 16"/>
          <p:cNvCxnSpPr/>
          <p:nvPr/>
        </p:nvCxnSpPr>
        <p:spPr>
          <a:xfrm flipH="1" flipV="1">
            <a:off x="3239344" y="2816932"/>
            <a:ext cx="2790564" cy="154939"/>
          </a:xfrm>
          <a:prstGeom prst="straightConnector1">
            <a:avLst/>
          </a:prstGeom>
          <a:ln w="38100">
            <a:solidFill>
              <a:schemeClr val="tx2"/>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526240"/>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D:\New Folder (2)\Removable Disk (I)\m\202_1-ChampionPrelimConceptAA.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5496" y="-36839"/>
            <a:ext cx="9036496" cy="6668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059832" y="725795"/>
            <a:ext cx="5580112" cy="830997"/>
          </a:xfrm>
          <a:prstGeom prst="rect">
            <a:avLst/>
          </a:prstGeom>
        </p:spPr>
        <p:txBody>
          <a:bodyPr wrap="square">
            <a:spAutoFit/>
          </a:bodyPr>
          <a:lstStyle/>
          <a:p>
            <a:r>
              <a:rPr lang="ar-SA" sz="1600" b="1" dirty="0" smtClean="0">
                <a:cs typeface="B Nazanin" pitchFamily="2" charset="-78"/>
              </a:rPr>
              <a:t>دو </a:t>
            </a:r>
            <a:r>
              <a:rPr lang="ar-SA" sz="1600" b="1" dirty="0">
                <a:cs typeface="B Nazanin" pitchFamily="2" charset="-78"/>
              </a:rPr>
              <a:t>عامل در جذب گرمای خورشیدی در یک گلخانه قادر به جذب موثر است</a:t>
            </a:r>
            <a:r>
              <a:rPr lang="en-US" sz="1600" b="1" dirty="0">
                <a:cs typeface="B Nazanin" pitchFamily="2" charset="-78"/>
              </a:rPr>
              <a:t> :</a:t>
            </a:r>
          </a:p>
          <a:p>
            <a:r>
              <a:rPr lang="en-US" sz="1600" b="1" dirty="0">
                <a:cs typeface="B Nazanin" pitchFamily="2" charset="-78"/>
              </a:rPr>
              <a:t>• </a:t>
            </a:r>
            <a:r>
              <a:rPr lang="ar-SA" sz="1600" b="1" dirty="0">
                <a:solidFill>
                  <a:srgbClr val="FF0000"/>
                </a:solidFill>
                <a:cs typeface="B Nazanin" pitchFamily="2" charset="-78"/>
              </a:rPr>
              <a:t>نحوه ی قرار گیری یا محل قرارگیری گلخانه </a:t>
            </a:r>
            <a:r>
              <a:rPr lang="ar-SA" sz="1600" b="1" dirty="0">
                <a:cs typeface="B Nazanin" pitchFamily="2" charset="-78"/>
              </a:rPr>
              <a:t>مقابل خورشید</a:t>
            </a:r>
            <a:endParaRPr lang="en-US" sz="1600" b="1" dirty="0">
              <a:cs typeface="B Nazanin" pitchFamily="2" charset="-78"/>
            </a:endParaRPr>
          </a:p>
          <a:p>
            <a:r>
              <a:rPr lang="en-US" sz="1600" b="1" dirty="0">
                <a:cs typeface="B Nazanin" pitchFamily="2" charset="-78"/>
              </a:rPr>
              <a:t>• </a:t>
            </a:r>
            <a:r>
              <a:rPr lang="ar-SA" sz="1600" b="1" dirty="0">
                <a:cs typeface="B Nazanin" pitchFamily="2" charset="-78"/>
              </a:rPr>
              <a:t>نوع </a:t>
            </a:r>
            <a:r>
              <a:rPr lang="ar-SA" sz="1600" b="1" dirty="0">
                <a:solidFill>
                  <a:srgbClr val="FF0000"/>
                </a:solidFill>
                <a:cs typeface="B Nazanin" pitchFamily="2" charset="-78"/>
              </a:rPr>
              <a:t>مواد دیواره یا جداره ی </a:t>
            </a:r>
            <a:r>
              <a:rPr lang="ar-SA" sz="1600" b="1" dirty="0">
                <a:cs typeface="B Nazanin" pitchFamily="2" charset="-78"/>
              </a:rPr>
              <a:t>استفاده شده</a:t>
            </a:r>
            <a:endParaRPr lang="en-US" sz="1600" b="1" dirty="0">
              <a:cs typeface="B Nazanin" pitchFamily="2" charset="-78"/>
            </a:endParaRPr>
          </a:p>
        </p:txBody>
      </p:sp>
      <p:sp>
        <p:nvSpPr>
          <p:cNvPr id="3" name="Rectangle 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4" name="Picture 3"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9344" y="6309320"/>
            <a:ext cx="5581128" cy="276999"/>
          </a:xfrm>
          <a:prstGeom prst="rect">
            <a:avLst/>
          </a:prstGeom>
          <a:noFill/>
        </p:spPr>
        <p:txBody>
          <a:bodyPr wrap="square" rtlCol="1">
            <a:spAutoFit/>
          </a:bodyPr>
          <a:lstStyle/>
          <a:p>
            <a:r>
              <a:rPr lang="fa-IR" sz="1200" b="1" dirty="0" smtClean="0"/>
              <a:t>طراحی اقلیمی،اصول نظری و اجرائی کاربرد انرژی در ساختمان                            </a:t>
            </a:r>
            <a:r>
              <a:rPr lang="fa-IR" sz="1200" b="1" dirty="0" smtClean="0">
                <a:solidFill>
                  <a:schemeClr val="bg1"/>
                </a:solidFill>
              </a:rPr>
              <a:t>مترجم:وحید قبادیان</a:t>
            </a:r>
            <a:endParaRPr lang="fa-IR" sz="1200" b="1" dirty="0">
              <a:solidFill>
                <a:schemeClr val="bg1"/>
              </a:solidFill>
            </a:endParaRPr>
          </a:p>
        </p:txBody>
      </p:sp>
      <p:pic>
        <p:nvPicPr>
          <p:cNvPr id="6" name="Picture 2" descr="D:\New Folder (2)\Removable Disk (I)\m\htmshadeclot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454562"/>
            <a:ext cx="3928720" cy="29465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72200" y="356607"/>
            <a:ext cx="2089033"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2000" b="1" cap="all" spc="0" dirty="0">
                <a:ln w="0"/>
                <a:solidFill>
                  <a:schemeClr val="accent2">
                    <a:lumMod val="50000"/>
                  </a:schemeClr>
                </a:solidFill>
                <a:effectLst>
                  <a:reflection blurRad="12700" stA="50000" endPos="50000" dist="5000" dir="5400000" sy="-100000" rotWithShape="0"/>
                </a:effectLst>
              </a:rPr>
              <a:t>جذب گرمای خورشیدی</a:t>
            </a:r>
            <a:endParaRPr lang="fa-IR" sz="2000" b="1" cap="all" spc="0" dirty="0">
              <a:ln w="0"/>
              <a:solidFill>
                <a:schemeClr val="accent2">
                  <a:lumMod val="50000"/>
                </a:schemeClr>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596864926"/>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J:\New Folder (2)\m\image.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116632"/>
            <a:ext cx="8985884" cy="5833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464403"/>
            <a:ext cx="7920880" cy="830997"/>
          </a:xfrm>
          <a:prstGeom prst="rect">
            <a:avLst/>
          </a:prstGeom>
          <a:noFill/>
        </p:spPr>
        <p:txBody>
          <a:bodyPr wrap="square" rtlCol="1">
            <a:spAutoFit/>
          </a:bodyPr>
          <a:lstStyle/>
          <a:p>
            <a:r>
              <a:rPr lang="fa-IR" sz="1600" b="1" dirty="0" smtClean="0">
                <a:cs typeface="B Nazanin" pitchFamily="2" charset="-78"/>
              </a:rPr>
              <a:t>افزایش دمای داخلی به دلایل ذیل صورت میگیرد:</a:t>
            </a:r>
          </a:p>
          <a:p>
            <a:r>
              <a:rPr lang="fa-IR" sz="1600" b="1" dirty="0" smtClean="0">
                <a:cs typeface="B Nazanin" pitchFamily="2" charset="-78"/>
              </a:rPr>
              <a:t>1-انتقال حرارت خورشید به فضای داخلی از طریق سطح شیشه</a:t>
            </a:r>
          </a:p>
          <a:p>
            <a:r>
              <a:rPr lang="fa-IR" sz="1600" b="1" dirty="0" smtClean="0">
                <a:cs typeface="B Nazanin" pitchFamily="2" charset="-78"/>
              </a:rPr>
              <a:t>2-جلوگیری از به هدر رفتن حرارت به خارج از طریق جابجایی</a:t>
            </a:r>
          </a:p>
        </p:txBody>
      </p:sp>
      <p:sp>
        <p:nvSpPr>
          <p:cNvPr id="5" name="TextBox 4"/>
          <p:cNvSpPr txBox="1"/>
          <p:nvPr/>
        </p:nvSpPr>
        <p:spPr>
          <a:xfrm>
            <a:off x="3239344" y="6309320"/>
            <a:ext cx="5581128" cy="276999"/>
          </a:xfrm>
          <a:prstGeom prst="rect">
            <a:avLst/>
          </a:prstGeom>
          <a:noFill/>
        </p:spPr>
        <p:txBody>
          <a:bodyPr wrap="square" rtlCol="1">
            <a:spAutoFit/>
          </a:bodyPr>
          <a:lstStyle/>
          <a:p>
            <a:r>
              <a:rPr lang="fa-IR" sz="1200" b="1" dirty="0" smtClean="0"/>
              <a:t>طراحی اقلیمی،اصول نظری و اجرائی کاربرد انرژی در ساختمان                            </a:t>
            </a:r>
            <a:r>
              <a:rPr lang="fa-IR" sz="1200" b="1" dirty="0" smtClean="0">
                <a:solidFill>
                  <a:schemeClr val="bg1"/>
                </a:solidFill>
              </a:rPr>
              <a:t>مترجم:وحید قبادیان</a:t>
            </a:r>
            <a:endParaRPr lang="fa-IR" sz="1200" b="1" dirty="0">
              <a:solidFill>
                <a:schemeClr val="bg1"/>
              </a:solidFill>
            </a:endParaRPr>
          </a:p>
        </p:txBody>
      </p:sp>
    </p:spTree>
    <p:extLst>
      <p:ext uri="{BB962C8B-B14F-4D97-AF65-F5344CB8AC3E}">
        <p14:creationId xmlns:p14="http://schemas.microsoft.com/office/powerpoint/2010/main" val="2424680963"/>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67744" y="4005064"/>
            <a:ext cx="5904656" cy="1430996"/>
          </a:xfrm>
          <a:prstGeom prst="rect">
            <a:avLst/>
          </a:prstGeom>
          <a:blipFill>
            <a:blip r:embed="rId2"/>
            <a:tile tx="0" ty="0" sx="100000" sy="100000" flip="none" algn="tl"/>
          </a:blip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Rectangle 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4" name="Picture 2" descr="I:\New Folder (2)\Figure6.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283968" y="1340768"/>
            <a:ext cx="3312368" cy="432048"/>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7" name="Rectangle 6"/>
          <p:cNvSpPr/>
          <p:nvPr/>
        </p:nvSpPr>
        <p:spPr>
          <a:xfrm>
            <a:off x="7236296" y="1340768"/>
            <a:ext cx="360040" cy="252028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9" name="Half Frame 8"/>
          <p:cNvSpPr/>
          <p:nvPr/>
        </p:nvSpPr>
        <p:spPr>
          <a:xfrm rot="10800000">
            <a:off x="4260339" y="1772816"/>
            <a:ext cx="2952328" cy="2088232"/>
          </a:xfrm>
          <a:prstGeom prst="halfFrame">
            <a:avLst>
              <a:gd name="adj1" fmla="val 11456"/>
              <a:gd name="adj2" fmla="val 1094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0" name="Rectangle 9"/>
          <p:cNvSpPr/>
          <p:nvPr/>
        </p:nvSpPr>
        <p:spPr>
          <a:xfrm>
            <a:off x="4283968" y="1988840"/>
            <a:ext cx="360040" cy="1368152"/>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8900000" scaled="1"/>
            <a:tileRect/>
          </a:gra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cxnSp>
        <p:nvCxnSpPr>
          <p:cNvPr id="12" name="Straight Connector 11"/>
          <p:cNvCxnSpPr/>
          <p:nvPr/>
        </p:nvCxnSpPr>
        <p:spPr>
          <a:xfrm flipH="1">
            <a:off x="3347864" y="1700808"/>
            <a:ext cx="912474"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p:nvCxnSpPr>
        <p:spPr>
          <a:xfrm>
            <a:off x="3347864" y="2132856"/>
            <a:ext cx="0" cy="1728192"/>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Straight Connector 16"/>
          <p:cNvCxnSpPr/>
          <p:nvPr/>
        </p:nvCxnSpPr>
        <p:spPr>
          <a:xfrm>
            <a:off x="2267744" y="4014228"/>
            <a:ext cx="1080120"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Sun 18"/>
          <p:cNvSpPr/>
          <p:nvPr/>
        </p:nvSpPr>
        <p:spPr>
          <a:xfrm>
            <a:off x="1827494" y="332656"/>
            <a:ext cx="1584176" cy="1296144"/>
          </a:xfrm>
          <a:prstGeom prst="sun">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Right Arrow 19"/>
          <p:cNvSpPr/>
          <p:nvPr/>
        </p:nvSpPr>
        <p:spPr>
          <a:xfrm rot="3182889">
            <a:off x="2943451" y="1954435"/>
            <a:ext cx="1422871" cy="504056"/>
          </a:xfrm>
          <a:prstGeom prst="rightArrow">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Freeform 21"/>
          <p:cNvSpPr/>
          <p:nvPr/>
        </p:nvSpPr>
        <p:spPr>
          <a:xfrm>
            <a:off x="6060831" y="2641571"/>
            <a:ext cx="914400" cy="195414"/>
          </a:xfrm>
          <a:custGeom>
            <a:avLst/>
            <a:gdLst>
              <a:gd name="connsiteX0" fmla="*/ 914400 w 914400"/>
              <a:gd name="connsiteY0" fmla="*/ 54737 h 195414"/>
              <a:gd name="connsiteX1" fmla="*/ 797169 w 914400"/>
              <a:gd name="connsiteY1" fmla="*/ 19567 h 195414"/>
              <a:gd name="connsiteX2" fmla="*/ 785446 w 914400"/>
              <a:gd name="connsiteY2" fmla="*/ 125075 h 195414"/>
              <a:gd name="connsiteX3" fmla="*/ 726831 w 914400"/>
              <a:gd name="connsiteY3" fmla="*/ 113352 h 195414"/>
              <a:gd name="connsiteX4" fmla="*/ 703384 w 914400"/>
              <a:gd name="connsiteY4" fmla="*/ 89906 h 195414"/>
              <a:gd name="connsiteX5" fmla="*/ 668215 w 914400"/>
              <a:gd name="connsiteY5" fmla="*/ 66460 h 195414"/>
              <a:gd name="connsiteX6" fmla="*/ 621323 w 914400"/>
              <a:gd name="connsiteY6" fmla="*/ 78183 h 195414"/>
              <a:gd name="connsiteX7" fmla="*/ 597877 w 914400"/>
              <a:gd name="connsiteY7" fmla="*/ 148521 h 195414"/>
              <a:gd name="connsiteX8" fmla="*/ 562707 w 914400"/>
              <a:gd name="connsiteY8" fmla="*/ 171967 h 195414"/>
              <a:gd name="connsiteX9" fmla="*/ 527538 w 914400"/>
              <a:gd name="connsiteY9" fmla="*/ 160244 h 195414"/>
              <a:gd name="connsiteX10" fmla="*/ 492369 w 914400"/>
              <a:gd name="connsiteY10" fmla="*/ 89906 h 195414"/>
              <a:gd name="connsiteX11" fmla="*/ 422031 w 914400"/>
              <a:gd name="connsiteY11" fmla="*/ 43014 h 195414"/>
              <a:gd name="connsiteX12" fmla="*/ 398584 w 914400"/>
              <a:gd name="connsiteY12" fmla="*/ 66460 h 195414"/>
              <a:gd name="connsiteX13" fmla="*/ 375138 w 914400"/>
              <a:gd name="connsiteY13" fmla="*/ 171967 h 195414"/>
              <a:gd name="connsiteX14" fmla="*/ 351692 w 914400"/>
              <a:gd name="connsiteY14" fmla="*/ 195414 h 195414"/>
              <a:gd name="connsiteX15" fmla="*/ 304800 w 914400"/>
              <a:gd name="connsiteY15" fmla="*/ 183691 h 195414"/>
              <a:gd name="connsiteX16" fmla="*/ 257907 w 914400"/>
              <a:gd name="connsiteY16" fmla="*/ 136798 h 195414"/>
              <a:gd name="connsiteX17" fmla="*/ 246184 w 914400"/>
              <a:gd name="connsiteY17" fmla="*/ 101629 h 195414"/>
              <a:gd name="connsiteX18" fmla="*/ 175846 w 914400"/>
              <a:gd name="connsiteY18" fmla="*/ 101629 h 195414"/>
              <a:gd name="connsiteX19" fmla="*/ 0 w 914400"/>
              <a:gd name="connsiteY19" fmla="*/ 101629 h 19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0" h="195414">
                <a:moveTo>
                  <a:pt x="914400" y="54737"/>
                </a:moveTo>
                <a:cubicBezTo>
                  <a:pt x="902312" y="45067"/>
                  <a:pt x="830879" y="-36616"/>
                  <a:pt x="797169" y="19567"/>
                </a:cubicBezTo>
                <a:cubicBezTo>
                  <a:pt x="778963" y="49910"/>
                  <a:pt x="789354" y="89906"/>
                  <a:pt x="785446" y="125075"/>
                </a:cubicBezTo>
                <a:cubicBezTo>
                  <a:pt x="765908" y="121167"/>
                  <a:pt x="745145" y="121201"/>
                  <a:pt x="726831" y="113352"/>
                </a:cubicBezTo>
                <a:cubicBezTo>
                  <a:pt x="716672" y="108998"/>
                  <a:pt x="712015" y="96811"/>
                  <a:pt x="703384" y="89906"/>
                </a:cubicBezTo>
                <a:cubicBezTo>
                  <a:pt x="692382" y="81105"/>
                  <a:pt x="679938" y="74275"/>
                  <a:pt x="668215" y="66460"/>
                </a:cubicBezTo>
                <a:cubicBezTo>
                  <a:pt x="652584" y="70368"/>
                  <a:pt x="631808" y="65950"/>
                  <a:pt x="621323" y="78183"/>
                </a:cubicBezTo>
                <a:cubicBezTo>
                  <a:pt x="605239" y="96947"/>
                  <a:pt x="618441" y="134812"/>
                  <a:pt x="597877" y="148521"/>
                </a:cubicBezTo>
                <a:lnTo>
                  <a:pt x="562707" y="171967"/>
                </a:lnTo>
                <a:cubicBezTo>
                  <a:pt x="550984" y="168059"/>
                  <a:pt x="537187" y="167963"/>
                  <a:pt x="527538" y="160244"/>
                </a:cubicBezTo>
                <a:cubicBezTo>
                  <a:pt x="488010" y="128622"/>
                  <a:pt x="516640" y="126313"/>
                  <a:pt x="492369" y="89906"/>
                </a:cubicBezTo>
                <a:cubicBezTo>
                  <a:pt x="467279" y="52272"/>
                  <a:pt x="458903" y="55305"/>
                  <a:pt x="422031" y="43014"/>
                </a:cubicBezTo>
                <a:cubicBezTo>
                  <a:pt x="414215" y="50829"/>
                  <a:pt x="404271" y="56982"/>
                  <a:pt x="398584" y="66460"/>
                </a:cubicBezTo>
                <a:cubicBezTo>
                  <a:pt x="381163" y="95495"/>
                  <a:pt x="385395" y="144615"/>
                  <a:pt x="375138" y="171967"/>
                </a:cubicBezTo>
                <a:cubicBezTo>
                  <a:pt x="371257" y="182316"/>
                  <a:pt x="359507" y="187598"/>
                  <a:pt x="351692" y="195414"/>
                </a:cubicBezTo>
                <a:cubicBezTo>
                  <a:pt x="336061" y="191506"/>
                  <a:pt x="318463" y="192230"/>
                  <a:pt x="304800" y="183691"/>
                </a:cubicBezTo>
                <a:cubicBezTo>
                  <a:pt x="286055" y="171975"/>
                  <a:pt x="257907" y="136798"/>
                  <a:pt x="257907" y="136798"/>
                </a:cubicBezTo>
                <a:cubicBezTo>
                  <a:pt x="253999" y="125075"/>
                  <a:pt x="254922" y="110367"/>
                  <a:pt x="246184" y="101629"/>
                </a:cubicBezTo>
                <a:cubicBezTo>
                  <a:pt x="216568" y="72013"/>
                  <a:pt x="205462" y="99984"/>
                  <a:pt x="175846" y="101629"/>
                </a:cubicBezTo>
                <a:cubicBezTo>
                  <a:pt x="117321" y="104880"/>
                  <a:pt x="58615" y="101629"/>
                  <a:pt x="0" y="101629"/>
                </a:cubicBezTo>
              </a:path>
            </a:pathLst>
          </a:custGeom>
          <a:noFill/>
          <a:ln w="38100">
            <a:solidFill>
              <a:schemeClr val="tx2"/>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Freeform 23"/>
          <p:cNvSpPr/>
          <p:nvPr/>
        </p:nvSpPr>
        <p:spPr>
          <a:xfrm rot="5400000">
            <a:off x="5289439" y="3197962"/>
            <a:ext cx="735519" cy="158606"/>
          </a:xfrm>
          <a:custGeom>
            <a:avLst/>
            <a:gdLst>
              <a:gd name="connsiteX0" fmla="*/ 914400 w 914400"/>
              <a:gd name="connsiteY0" fmla="*/ 54737 h 195414"/>
              <a:gd name="connsiteX1" fmla="*/ 797169 w 914400"/>
              <a:gd name="connsiteY1" fmla="*/ 19567 h 195414"/>
              <a:gd name="connsiteX2" fmla="*/ 785446 w 914400"/>
              <a:gd name="connsiteY2" fmla="*/ 125075 h 195414"/>
              <a:gd name="connsiteX3" fmla="*/ 726831 w 914400"/>
              <a:gd name="connsiteY3" fmla="*/ 113352 h 195414"/>
              <a:gd name="connsiteX4" fmla="*/ 703384 w 914400"/>
              <a:gd name="connsiteY4" fmla="*/ 89906 h 195414"/>
              <a:gd name="connsiteX5" fmla="*/ 668215 w 914400"/>
              <a:gd name="connsiteY5" fmla="*/ 66460 h 195414"/>
              <a:gd name="connsiteX6" fmla="*/ 621323 w 914400"/>
              <a:gd name="connsiteY6" fmla="*/ 78183 h 195414"/>
              <a:gd name="connsiteX7" fmla="*/ 597877 w 914400"/>
              <a:gd name="connsiteY7" fmla="*/ 148521 h 195414"/>
              <a:gd name="connsiteX8" fmla="*/ 562707 w 914400"/>
              <a:gd name="connsiteY8" fmla="*/ 171967 h 195414"/>
              <a:gd name="connsiteX9" fmla="*/ 527538 w 914400"/>
              <a:gd name="connsiteY9" fmla="*/ 160244 h 195414"/>
              <a:gd name="connsiteX10" fmla="*/ 492369 w 914400"/>
              <a:gd name="connsiteY10" fmla="*/ 89906 h 195414"/>
              <a:gd name="connsiteX11" fmla="*/ 422031 w 914400"/>
              <a:gd name="connsiteY11" fmla="*/ 43014 h 195414"/>
              <a:gd name="connsiteX12" fmla="*/ 398584 w 914400"/>
              <a:gd name="connsiteY12" fmla="*/ 66460 h 195414"/>
              <a:gd name="connsiteX13" fmla="*/ 375138 w 914400"/>
              <a:gd name="connsiteY13" fmla="*/ 171967 h 195414"/>
              <a:gd name="connsiteX14" fmla="*/ 351692 w 914400"/>
              <a:gd name="connsiteY14" fmla="*/ 195414 h 195414"/>
              <a:gd name="connsiteX15" fmla="*/ 304800 w 914400"/>
              <a:gd name="connsiteY15" fmla="*/ 183691 h 195414"/>
              <a:gd name="connsiteX16" fmla="*/ 257907 w 914400"/>
              <a:gd name="connsiteY16" fmla="*/ 136798 h 195414"/>
              <a:gd name="connsiteX17" fmla="*/ 246184 w 914400"/>
              <a:gd name="connsiteY17" fmla="*/ 101629 h 195414"/>
              <a:gd name="connsiteX18" fmla="*/ 175846 w 914400"/>
              <a:gd name="connsiteY18" fmla="*/ 101629 h 195414"/>
              <a:gd name="connsiteX19" fmla="*/ 0 w 914400"/>
              <a:gd name="connsiteY19" fmla="*/ 101629 h 19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0" h="195414">
                <a:moveTo>
                  <a:pt x="914400" y="54737"/>
                </a:moveTo>
                <a:cubicBezTo>
                  <a:pt x="902312" y="45067"/>
                  <a:pt x="830879" y="-36616"/>
                  <a:pt x="797169" y="19567"/>
                </a:cubicBezTo>
                <a:cubicBezTo>
                  <a:pt x="778963" y="49910"/>
                  <a:pt x="789354" y="89906"/>
                  <a:pt x="785446" y="125075"/>
                </a:cubicBezTo>
                <a:cubicBezTo>
                  <a:pt x="765908" y="121167"/>
                  <a:pt x="745145" y="121201"/>
                  <a:pt x="726831" y="113352"/>
                </a:cubicBezTo>
                <a:cubicBezTo>
                  <a:pt x="716672" y="108998"/>
                  <a:pt x="712015" y="96811"/>
                  <a:pt x="703384" y="89906"/>
                </a:cubicBezTo>
                <a:cubicBezTo>
                  <a:pt x="692382" y="81105"/>
                  <a:pt x="679938" y="74275"/>
                  <a:pt x="668215" y="66460"/>
                </a:cubicBezTo>
                <a:cubicBezTo>
                  <a:pt x="652584" y="70368"/>
                  <a:pt x="631808" y="65950"/>
                  <a:pt x="621323" y="78183"/>
                </a:cubicBezTo>
                <a:cubicBezTo>
                  <a:pt x="605239" y="96947"/>
                  <a:pt x="618441" y="134812"/>
                  <a:pt x="597877" y="148521"/>
                </a:cubicBezTo>
                <a:lnTo>
                  <a:pt x="562707" y="171967"/>
                </a:lnTo>
                <a:cubicBezTo>
                  <a:pt x="550984" y="168059"/>
                  <a:pt x="537187" y="167963"/>
                  <a:pt x="527538" y="160244"/>
                </a:cubicBezTo>
                <a:cubicBezTo>
                  <a:pt x="488010" y="128622"/>
                  <a:pt x="516640" y="126313"/>
                  <a:pt x="492369" y="89906"/>
                </a:cubicBezTo>
                <a:cubicBezTo>
                  <a:pt x="467279" y="52272"/>
                  <a:pt x="458903" y="55305"/>
                  <a:pt x="422031" y="43014"/>
                </a:cubicBezTo>
                <a:cubicBezTo>
                  <a:pt x="414215" y="50829"/>
                  <a:pt x="404271" y="56982"/>
                  <a:pt x="398584" y="66460"/>
                </a:cubicBezTo>
                <a:cubicBezTo>
                  <a:pt x="381163" y="95495"/>
                  <a:pt x="385395" y="144615"/>
                  <a:pt x="375138" y="171967"/>
                </a:cubicBezTo>
                <a:cubicBezTo>
                  <a:pt x="371257" y="182316"/>
                  <a:pt x="359507" y="187598"/>
                  <a:pt x="351692" y="195414"/>
                </a:cubicBezTo>
                <a:cubicBezTo>
                  <a:pt x="336061" y="191506"/>
                  <a:pt x="318463" y="192230"/>
                  <a:pt x="304800" y="183691"/>
                </a:cubicBezTo>
                <a:cubicBezTo>
                  <a:pt x="286055" y="171975"/>
                  <a:pt x="257907" y="136798"/>
                  <a:pt x="257907" y="136798"/>
                </a:cubicBezTo>
                <a:cubicBezTo>
                  <a:pt x="253999" y="125075"/>
                  <a:pt x="254922" y="110367"/>
                  <a:pt x="246184" y="101629"/>
                </a:cubicBezTo>
                <a:cubicBezTo>
                  <a:pt x="216568" y="72013"/>
                  <a:pt x="205462" y="99984"/>
                  <a:pt x="175846" y="101629"/>
                </a:cubicBezTo>
                <a:cubicBezTo>
                  <a:pt x="117321" y="104880"/>
                  <a:pt x="58615" y="101629"/>
                  <a:pt x="0" y="101629"/>
                </a:cubicBezTo>
              </a:path>
            </a:pathLst>
          </a:custGeom>
          <a:noFill/>
          <a:ln w="38100">
            <a:solidFill>
              <a:schemeClr val="tx2"/>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Curved Down Arrow 24"/>
          <p:cNvSpPr/>
          <p:nvPr/>
        </p:nvSpPr>
        <p:spPr>
          <a:xfrm rot="3293615">
            <a:off x="4728305" y="2022641"/>
            <a:ext cx="756747" cy="281073"/>
          </a:xfrm>
          <a:prstGeom prst="curvedDownArrow">
            <a:avLst>
              <a:gd name="adj1" fmla="val 25000"/>
              <a:gd name="adj2" fmla="val 49702"/>
              <a:gd name="adj3" fmla="val 44727"/>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7" name="Curved Down Arrow 26"/>
          <p:cNvSpPr/>
          <p:nvPr/>
        </p:nvSpPr>
        <p:spPr>
          <a:xfrm rot="7820261">
            <a:off x="4617676" y="3125108"/>
            <a:ext cx="756747" cy="281073"/>
          </a:xfrm>
          <a:prstGeom prst="curvedDownArrow">
            <a:avLst>
              <a:gd name="adj1" fmla="val 25000"/>
              <a:gd name="adj2" fmla="val 49702"/>
              <a:gd name="adj3" fmla="val 44727"/>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pic>
        <p:nvPicPr>
          <p:cNvPr id="1024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263" b="14918"/>
          <a:stretch/>
        </p:blipFill>
        <p:spPr bwMode="auto">
          <a:xfrm>
            <a:off x="3342361" y="2753722"/>
            <a:ext cx="625049" cy="11217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347864" y="3861048"/>
            <a:ext cx="4248472" cy="36004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Tree>
    <p:extLst>
      <p:ext uri="{BB962C8B-B14F-4D97-AF65-F5344CB8AC3E}">
        <p14:creationId xmlns:p14="http://schemas.microsoft.com/office/powerpoint/2010/main" val="2576361360"/>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D:\New Folder (2)\Removable Disk (I)\m\202_1-ChampionPrelimConceptAA.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8312"/>
            <a:ext cx="9036496" cy="6668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3" descr="J:\New folder\Passive%20solar%20heating%20system%20-%20sunspac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69" t="17190" r="14748"/>
          <a:stretch/>
        </p:blipFill>
        <p:spPr bwMode="auto">
          <a:xfrm>
            <a:off x="988150" y="785446"/>
            <a:ext cx="4263788" cy="42624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4" name="Picture 3" descr="I:\New Folder (2)\Figure6.jpg"/>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2915816" y="1484784"/>
            <a:ext cx="1872208" cy="1944216"/>
          </a:xfrm>
          <a:prstGeom prst="rect">
            <a:avLst/>
          </a:prstGeom>
          <a:ln w="57150">
            <a:solidFill>
              <a:schemeClr val="accent1"/>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7" name="Freeform 6"/>
          <p:cNvSpPr/>
          <p:nvPr/>
        </p:nvSpPr>
        <p:spPr>
          <a:xfrm>
            <a:off x="3639523" y="2414100"/>
            <a:ext cx="259223" cy="1101970"/>
          </a:xfrm>
          <a:custGeom>
            <a:avLst/>
            <a:gdLst>
              <a:gd name="connsiteX0" fmla="*/ 95088 w 259223"/>
              <a:gd name="connsiteY0" fmla="*/ 1101970 h 1101970"/>
              <a:gd name="connsiteX1" fmla="*/ 153703 w 259223"/>
              <a:gd name="connsiteY1" fmla="*/ 879231 h 1101970"/>
              <a:gd name="connsiteX2" fmla="*/ 13026 w 259223"/>
              <a:gd name="connsiteY2" fmla="*/ 750277 h 1101970"/>
              <a:gd name="connsiteX3" fmla="*/ 259211 w 259223"/>
              <a:gd name="connsiteY3" fmla="*/ 609600 h 1101970"/>
              <a:gd name="connsiteX4" fmla="*/ 1303 w 259223"/>
              <a:gd name="connsiteY4" fmla="*/ 480647 h 1101970"/>
              <a:gd name="connsiteX5" fmla="*/ 153703 w 259223"/>
              <a:gd name="connsiteY5" fmla="*/ 398585 h 1101970"/>
              <a:gd name="connsiteX6" fmla="*/ 24750 w 259223"/>
              <a:gd name="connsiteY6" fmla="*/ 316524 h 1101970"/>
              <a:gd name="connsiteX7" fmla="*/ 48196 w 259223"/>
              <a:gd name="connsiteY7" fmla="*/ 211016 h 1101970"/>
              <a:gd name="connsiteX8" fmla="*/ 59919 w 259223"/>
              <a:gd name="connsiteY8" fmla="*/ 0 h 110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223" h="1101970">
                <a:moveTo>
                  <a:pt x="95088" y="1101970"/>
                </a:moveTo>
                <a:cubicBezTo>
                  <a:pt x="131234" y="1019908"/>
                  <a:pt x="167380" y="937847"/>
                  <a:pt x="153703" y="879231"/>
                </a:cubicBezTo>
                <a:cubicBezTo>
                  <a:pt x="140026" y="820615"/>
                  <a:pt x="-4559" y="795215"/>
                  <a:pt x="13026" y="750277"/>
                </a:cubicBezTo>
                <a:cubicBezTo>
                  <a:pt x="30611" y="705339"/>
                  <a:pt x="261165" y="654538"/>
                  <a:pt x="259211" y="609600"/>
                </a:cubicBezTo>
                <a:cubicBezTo>
                  <a:pt x="257257" y="564662"/>
                  <a:pt x="18888" y="515816"/>
                  <a:pt x="1303" y="480647"/>
                </a:cubicBezTo>
                <a:cubicBezTo>
                  <a:pt x="-16282" y="445478"/>
                  <a:pt x="149795" y="425939"/>
                  <a:pt x="153703" y="398585"/>
                </a:cubicBezTo>
                <a:cubicBezTo>
                  <a:pt x="157611" y="371231"/>
                  <a:pt x="42334" y="347785"/>
                  <a:pt x="24750" y="316524"/>
                </a:cubicBezTo>
                <a:cubicBezTo>
                  <a:pt x="7166" y="285263"/>
                  <a:pt x="42334" y="263770"/>
                  <a:pt x="48196" y="211016"/>
                </a:cubicBezTo>
                <a:cubicBezTo>
                  <a:pt x="54058" y="158262"/>
                  <a:pt x="56988" y="79131"/>
                  <a:pt x="59919" y="0"/>
                </a:cubicBezTo>
              </a:path>
            </a:pathLst>
          </a:custGeom>
          <a:ln>
            <a:headEnd type="none" w="med" len="med"/>
            <a:tailEnd type="arrow" w="med" len="med"/>
          </a:ln>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sp>
        <p:nvSpPr>
          <p:cNvPr id="9" name="Rectangle 8"/>
          <p:cNvSpPr/>
          <p:nvPr/>
        </p:nvSpPr>
        <p:spPr>
          <a:xfrm>
            <a:off x="2267744" y="1700808"/>
            <a:ext cx="288032" cy="1368152"/>
          </a:xfrm>
          <a:prstGeom prst="rect">
            <a:avLst/>
          </a:prstGeom>
          <a:ln w="38100">
            <a:solidFill>
              <a:schemeClr val="tx2"/>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10" name="Rectangle 9"/>
          <p:cNvSpPr/>
          <p:nvPr/>
        </p:nvSpPr>
        <p:spPr>
          <a:xfrm>
            <a:off x="1331640" y="3284984"/>
            <a:ext cx="1296144" cy="231086"/>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2555776" y="1700808"/>
            <a:ext cx="288032" cy="1368152"/>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2627784" y="1196752"/>
            <a:ext cx="2520280" cy="288032"/>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Rectangle 25"/>
          <p:cNvSpPr/>
          <p:nvPr/>
        </p:nvSpPr>
        <p:spPr>
          <a:xfrm rot="5400000">
            <a:off x="3971164" y="2339173"/>
            <a:ext cx="2031288" cy="322512"/>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 name="Rectangle 26"/>
          <p:cNvSpPr/>
          <p:nvPr/>
        </p:nvSpPr>
        <p:spPr>
          <a:xfrm>
            <a:off x="1331640" y="3501008"/>
            <a:ext cx="3816424" cy="288032"/>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TextBox 12"/>
          <p:cNvSpPr txBox="1"/>
          <p:nvPr/>
        </p:nvSpPr>
        <p:spPr>
          <a:xfrm>
            <a:off x="5652120" y="1302730"/>
            <a:ext cx="3106105" cy="1569660"/>
          </a:xfrm>
          <a:prstGeom prst="rect">
            <a:avLst/>
          </a:prstGeom>
          <a:noFill/>
        </p:spPr>
        <p:txBody>
          <a:bodyPr wrap="square" rtlCol="1">
            <a:spAutoFit/>
          </a:bodyPr>
          <a:lstStyle/>
          <a:p>
            <a:r>
              <a:rPr lang="fa-IR" sz="1600" b="1" dirty="0" smtClean="0">
                <a:cs typeface="B Nazanin" pitchFamily="2" charset="-78"/>
              </a:rPr>
              <a:t>علاوه بر سطح شیشه ای ،سیستم حرارت خورشیدی به دو یا سه جزء دیگر نیاز دارد:</a:t>
            </a:r>
          </a:p>
          <a:p>
            <a:r>
              <a:rPr lang="fa-IR" sz="1600" b="1" dirty="0" smtClean="0">
                <a:cs typeface="B Nazanin" pitchFamily="2" charset="-78"/>
              </a:rPr>
              <a:t>1-یک سطح جذب کننده که انرژی تابشی خورشید را با انرژی حرارتی تبدیل کند.</a:t>
            </a:r>
          </a:p>
          <a:p>
            <a:r>
              <a:rPr lang="fa-IR" sz="1600" b="1" dirty="0" smtClean="0">
                <a:cs typeface="B Nazanin" pitchFamily="2" charset="-78"/>
              </a:rPr>
              <a:t>2-فضایی که باید گرم شود.</a:t>
            </a:r>
          </a:p>
          <a:p>
            <a:r>
              <a:rPr lang="fa-IR" sz="1600" b="1" dirty="0" smtClean="0">
                <a:cs typeface="B Nazanin" pitchFamily="2" charset="-78"/>
              </a:rPr>
              <a:t>3-یک منبع جهت ذخیره حرارت</a:t>
            </a:r>
            <a:endParaRPr lang="fa-IR" sz="1600" b="1" dirty="0">
              <a:cs typeface="B Nazanin" pitchFamily="2" charset="-78"/>
            </a:endParaRPr>
          </a:p>
        </p:txBody>
      </p:sp>
      <p:cxnSp>
        <p:nvCxnSpPr>
          <p:cNvPr id="15" name="Straight Arrow Connector 14"/>
          <p:cNvCxnSpPr/>
          <p:nvPr/>
        </p:nvCxnSpPr>
        <p:spPr>
          <a:xfrm>
            <a:off x="384759" y="908720"/>
            <a:ext cx="1882985" cy="1800200"/>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sp>
        <p:nvSpPr>
          <p:cNvPr id="31" name="TextBox 30"/>
          <p:cNvSpPr txBox="1"/>
          <p:nvPr/>
        </p:nvSpPr>
        <p:spPr>
          <a:xfrm>
            <a:off x="3239344" y="6309320"/>
            <a:ext cx="5581128" cy="276999"/>
          </a:xfrm>
          <a:prstGeom prst="rect">
            <a:avLst/>
          </a:prstGeom>
          <a:noFill/>
        </p:spPr>
        <p:txBody>
          <a:bodyPr wrap="square" rtlCol="1">
            <a:spAutoFit/>
          </a:bodyPr>
          <a:lstStyle/>
          <a:p>
            <a:r>
              <a:rPr lang="fa-IR" sz="1200" b="1" dirty="0" smtClean="0"/>
              <a:t>طراحی اقلیمی،اصول نظری و اجرائی کاربرد انرژی در ساختمان                            </a:t>
            </a:r>
            <a:r>
              <a:rPr lang="fa-IR" sz="1200" b="1" dirty="0" smtClean="0">
                <a:solidFill>
                  <a:schemeClr val="bg1"/>
                </a:solidFill>
              </a:rPr>
              <a:t>مترجم:وحید قبادیان</a:t>
            </a:r>
            <a:endParaRPr lang="fa-IR" sz="1200" b="1" dirty="0">
              <a:solidFill>
                <a:schemeClr val="bg1"/>
              </a:solidFill>
            </a:endParaRPr>
          </a:p>
        </p:txBody>
      </p:sp>
      <p:sp>
        <p:nvSpPr>
          <p:cNvPr id="5" name="Sun 4"/>
          <p:cNvSpPr/>
          <p:nvPr/>
        </p:nvSpPr>
        <p:spPr>
          <a:xfrm>
            <a:off x="-6424" y="394529"/>
            <a:ext cx="994574" cy="1028382"/>
          </a:xfrm>
          <a:prstGeom prst="sun">
            <a:avLst/>
          </a:prstGeom>
          <a:solidFill>
            <a:srgbClr val="FFFF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4" name="Straight Connector 13"/>
          <p:cNvCxnSpPr/>
          <p:nvPr/>
        </p:nvCxnSpPr>
        <p:spPr>
          <a:xfrm flipH="1">
            <a:off x="1326251" y="1196752"/>
            <a:ext cx="1301534" cy="36004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p:nvCxnSpPr>
        <p:spPr>
          <a:xfrm>
            <a:off x="1326251" y="1556792"/>
            <a:ext cx="0" cy="1728192"/>
          </a:xfrm>
          <a:prstGeom prst="line">
            <a:avLst/>
          </a:prstGeom>
          <a:ln w="57150"/>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013418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2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animBg="1"/>
      <p:bldP spid="11" grpId="0" animBg="1"/>
      <p:bldP spid="12" grpId="0" animBg="1"/>
      <p:bldP spid="26" grpId="0" animBg="1"/>
      <p:bldP spid="2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D:\New Folder (2)\Removable Disk (I)\m\202_1-ChampionPrelimConceptAA.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8312"/>
            <a:ext cx="9036496" cy="6668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404664"/>
            <a:ext cx="8352928" cy="1569660"/>
          </a:xfrm>
          <a:prstGeom prst="rect">
            <a:avLst/>
          </a:prstGeom>
          <a:noFill/>
        </p:spPr>
        <p:txBody>
          <a:bodyPr wrap="square" rtlCol="1">
            <a:spAutoFit/>
          </a:bodyPr>
          <a:lstStyle/>
          <a:p>
            <a:r>
              <a:rPr lang="fa-IR" sz="1600" b="1" dirty="0" smtClean="0">
                <a:cs typeface="B Nazanin" pitchFamily="2" charset="-78"/>
              </a:rPr>
              <a:t>از فضاهای خورشیدی یا گلخانه ها میتوان برای </a:t>
            </a:r>
            <a:r>
              <a:rPr lang="fa-IR" sz="1600" b="1" dirty="0" smtClean="0">
                <a:solidFill>
                  <a:srgbClr val="FF0000"/>
                </a:solidFill>
                <a:cs typeface="B Nazanin" pitchFamily="2" charset="-78"/>
              </a:rPr>
              <a:t>دریافت</a:t>
            </a:r>
            <a:r>
              <a:rPr lang="fa-IR" sz="1600" b="1" dirty="0" smtClean="0">
                <a:cs typeface="B Nazanin" pitchFamily="2" charset="-78"/>
              </a:rPr>
              <a:t> گرمای خورشید،</a:t>
            </a:r>
            <a:r>
              <a:rPr lang="fa-IR" sz="1600" b="1" dirty="0" smtClean="0">
                <a:solidFill>
                  <a:srgbClr val="FF0000"/>
                </a:solidFill>
                <a:cs typeface="B Nazanin" pitchFamily="2" charset="-78"/>
              </a:rPr>
              <a:t>ذخیره کردن </a:t>
            </a:r>
            <a:r>
              <a:rPr lang="fa-IR" sz="1600" b="1" dirty="0" smtClean="0">
                <a:cs typeface="B Nazanin" pitchFamily="2" charset="-78"/>
              </a:rPr>
              <a:t>و</a:t>
            </a:r>
            <a:r>
              <a:rPr lang="fa-IR" sz="1600" b="1" dirty="0" smtClean="0">
                <a:solidFill>
                  <a:srgbClr val="FF0000"/>
                </a:solidFill>
                <a:cs typeface="B Nazanin" pitchFamily="2" charset="-78"/>
              </a:rPr>
              <a:t>توزیع</a:t>
            </a:r>
            <a:r>
              <a:rPr lang="fa-IR" sz="1600" b="1" dirty="0" smtClean="0">
                <a:cs typeface="B Nazanin" pitchFamily="2" charset="-78"/>
              </a:rPr>
              <a:t> آن به اتاقهای دیگر استفاده کرد.(گرمایش)</a:t>
            </a:r>
          </a:p>
          <a:p>
            <a:r>
              <a:rPr lang="fa-IR" sz="1600" b="1" dirty="0" smtClean="0">
                <a:cs typeface="B Nazanin" pitchFamily="2" charset="-78"/>
              </a:rPr>
              <a:t>یک فضای خورشیدی یا گلخانه(</a:t>
            </a:r>
            <a:r>
              <a:rPr lang="en-US" sz="1600" b="1" dirty="0" smtClean="0">
                <a:cs typeface="B Nazanin" pitchFamily="2" charset="-78"/>
              </a:rPr>
              <a:t>sunspace</a:t>
            </a:r>
            <a:r>
              <a:rPr lang="fa-IR" sz="1600" b="1" dirty="0" smtClean="0">
                <a:cs typeface="B Nazanin" pitchFamily="2" charset="-78"/>
              </a:rPr>
              <a:t>) بر خلاف سیستمهای جذب مستقیم و دیوار ترمب، یک اتاق به ساختمان اضافه میکند.از آنجایی که وظیفه یک فضای خورشیدی فراهم کردن گرما برای بقیه ساختمان است ، میتواند نوسانات دمایی زیاد روزانه را تحمل کند، بنابراین همیشه دارای شرایط آسایش نیست.در مواقع آفتابی بسیار گرم بوده و در هنگام شب کاملا سرد.معمولا فرض میشود گه یک گلخانه دارای نوسان گرمایی از°</a:t>
            </a:r>
            <a:r>
              <a:rPr lang="en-US" sz="1600" b="1" dirty="0" smtClean="0">
                <a:cs typeface="B Nazanin" pitchFamily="2" charset="-78"/>
              </a:rPr>
              <a:t>c</a:t>
            </a:r>
            <a:r>
              <a:rPr lang="fa-IR" sz="1600" b="1" dirty="0" smtClean="0">
                <a:cs typeface="B Nazanin" pitchFamily="2" charset="-78"/>
              </a:rPr>
              <a:t> 35-7 است.</a:t>
            </a:r>
            <a:endParaRPr lang="fa-IR" sz="1600" b="1" dirty="0">
              <a:cs typeface="B Nazanin" pitchFamily="2" charset="-78"/>
            </a:endParaRPr>
          </a:p>
        </p:txBody>
      </p:sp>
      <p:pic>
        <p:nvPicPr>
          <p:cNvPr id="3074" name="Picture 2" descr="D:\New Folder (2)\Removable Disk (I)\m\fig03_05_lr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919" y="2012133"/>
            <a:ext cx="3828237" cy="2851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39344" y="6309320"/>
            <a:ext cx="5581128" cy="276999"/>
          </a:xfrm>
          <a:prstGeom prst="rect">
            <a:avLst/>
          </a:prstGeom>
          <a:noFill/>
        </p:spPr>
        <p:txBody>
          <a:bodyPr wrap="square" rtlCol="1">
            <a:spAutoFit/>
          </a:bodyPr>
          <a:lstStyle/>
          <a:p>
            <a:r>
              <a:rPr lang="fa-IR" sz="1200" b="1" dirty="0" smtClean="0"/>
              <a:t>خورشید،باد و نور -طراحی اقلیمی                                                              </a:t>
            </a:r>
            <a:r>
              <a:rPr lang="fa-IR" sz="1200" b="1" dirty="0" smtClean="0">
                <a:solidFill>
                  <a:schemeClr val="bg1"/>
                </a:solidFill>
              </a:rPr>
              <a:t>مترجم:سعید آقایی</a:t>
            </a:r>
            <a:endParaRPr lang="fa-IR" sz="1200" b="1" dirty="0">
              <a:solidFill>
                <a:schemeClr val="bg1"/>
              </a:solidFill>
            </a:endParaRPr>
          </a:p>
        </p:txBody>
      </p:sp>
      <p:pic>
        <p:nvPicPr>
          <p:cNvPr id="6" name="Picture 2" descr="D:\New Folder (2)\Removable Disk (I)\New Folder (2)\m\window.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833887" y="2012133"/>
            <a:ext cx="3842569" cy="2851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94900"/>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New Folder (2)\Removable Disk (I)\New Folder (2)\m\202_1-ChampionPrelimConceptAA.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 y="-85725"/>
            <a:ext cx="9525000" cy="7029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07704" y="323945"/>
            <a:ext cx="6804248" cy="830997"/>
          </a:xfrm>
          <a:prstGeom prst="rect">
            <a:avLst/>
          </a:prstGeom>
        </p:spPr>
        <p:txBody>
          <a:bodyPr wrap="square">
            <a:spAutoFit/>
          </a:bodyPr>
          <a:lstStyle/>
          <a:p>
            <a:r>
              <a:rPr lang="ar-SA" sz="1600" b="1" dirty="0">
                <a:cs typeface="B Nazanin" pitchFamily="2" charset="-78"/>
              </a:rPr>
              <a:t>دیوار هایی که برای ذخیره ی گرما استفاده نمی شوند باید به رنگ روشن یا منعکس کننده در آیند تا تا نور و گرما به گلخانه بازگردانده شود و توزیع یکنواختی از نور را برای گیاهان فراهم کند</a:t>
            </a:r>
            <a:r>
              <a:rPr lang="en-US" sz="1600" b="1" dirty="0">
                <a:cs typeface="B Nazanin" pitchFamily="2" charset="-78"/>
              </a:rPr>
              <a:t>.</a:t>
            </a:r>
          </a:p>
        </p:txBody>
      </p:sp>
      <p:pic>
        <p:nvPicPr>
          <p:cNvPr id="9218" name="Picture 2" descr="J:\New Folder (2)\m\kitchen_t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052736"/>
            <a:ext cx="2952328" cy="36296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6" name="Picture 5"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G:\محمدامین\New Folder\water-thermal-mass-little.jpg"/>
          <p:cNvPicPr>
            <a:picLocks noChangeAspect="1" noChangeArrowheads="1"/>
          </p:cNvPicPr>
          <p:nvPr/>
        </p:nvPicPr>
        <p:blipFill>
          <a:blip r:embed="rId6" cstate="print"/>
          <a:srcRect/>
          <a:stretch>
            <a:fillRect/>
          </a:stretch>
        </p:blipFill>
        <p:spPr bwMode="auto">
          <a:xfrm>
            <a:off x="4644008" y="2104182"/>
            <a:ext cx="3858639" cy="2590800"/>
          </a:xfrm>
          <a:prstGeom prst="rect">
            <a:avLst/>
          </a:prstGeom>
          <a:noFill/>
        </p:spPr>
      </p:pic>
    </p:spTree>
    <p:extLst>
      <p:ext uri="{BB962C8B-B14F-4D97-AF65-F5344CB8AC3E}">
        <p14:creationId xmlns:p14="http://schemas.microsoft.com/office/powerpoint/2010/main" val="4060364727"/>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New Folder (2)\Removable Disk (I)\New Folder (2)\m\202_1-ChampionPrelimConceptAA.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 y="-85725"/>
            <a:ext cx="9525000" cy="7029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9344" y="6309320"/>
            <a:ext cx="5581128" cy="276999"/>
          </a:xfrm>
          <a:prstGeom prst="rect">
            <a:avLst/>
          </a:prstGeom>
          <a:noFill/>
        </p:spPr>
        <p:txBody>
          <a:bodyPr wrap="square" rtlCol="1">
            <a:spAutoFit/>
          </a:bodyPr>
          <a:lstStyle/>
          <a:p>
            <a:r>
              <a:rPr lang="fa-IR" sz="1200" b="1" dirty="0" smtClean="0"/>
              <a:t>تنظیم شرایط محیطی                                                                                 </a:t>
            </a:r>
            <a:r>
              <a:rPr lang="fa-IR" sz="1200" b="1" dirty="0" smtClean="0">
                <a:solidFill>
                  <a:schemeClr val="bg1"/>
                </a:solidFill>
              </a:rPr>
              <a:t>ساسان مرادی</a:t>
            </a:r>
            <a:endParaRPr lang="fa-IR" sz="1200" b="1" dirty="0">
              <a:solidFill>
                <a:schemeClr val="bg1"/>
              </a:solidFill>
            </a:endParaRPr>
          </a:p>
        </p:txBody>
      </p:sp>
      <p:sp>
        <p:nvSpPr>
          <p:cNvPr id="5" name="TextBox 4"/>
          <p:cNvSpPr txBox="1"/>
          <p:nvPr/>
        </p:nvSpPr>
        <p:spPr>
          <a:xfrm>
            <a:off x="539552" y="260648"/>
            <a:ext cx="8208912" cy="1077218"/>
          </a:xfrm>
          <a:prstGeom prst="rect">
            <a:avLst/>
          </a:prstGeom>
          <a:noFill/>
        </p:spPr>
        <p:txBody>
          <a:bodyPr wrap="square" rtlCol="1">
            <a:spAutoFit/>
          </a:bodyPr>
          <a:lstStyle/>
          <a:p>
            <a:r>
              <a:rPr lang="fa-IR" sz="1600" b="1" dirty="0" smtClean="0">
                <a:solidFill>
                  <a:schemeClr val="tx2"/>
                </a:solidFill>
                <a:cs typeface="B Nazanin" pitchFamily="2" charset="-78"/>
              </a:rPr>
              <a:t>جهت قرارگیری و زاویه شیب شیب کلکتورها:</a:t>
            </a:r>
          </a:p>
          <a:p>
            <a:r>
              <a:rPr lang="fa-IR" sz="1600" b="1" dirty="0" smtClean="0">
                <a:cs typeface="B Nazanin" pitchFamily="2" charset="-78"/>
              </a:rPr>
              <a:t>از آنجایی که دمای هوا در بعدازظهر به دلیل تاثیر دمای هوا بیشتر از سایر مواقع است و کارآیی اغلب کلکتورها در هوای گرم بیشتر است،عموما توصیه میشود جهت نصب کلکتورها رو به جنوب غربی باشد.انحراف 10 الی 15 درجه از سمت جنوب به غرب زاویه مطلوبی محسوب میشود.</a:t>
            </a:r>
            <a:endParaRPr lang="fa-IR" sz="1600" b="1" dirty="0">
              <a:cs typeface="B Nazanin" pitchFamily="2" charset="-78"/>
            </a:endParaRPr>
          </a:p>
        </p:txBody>
      </p:sp>
      <p:pic>
        <p:nvPicPr>
          <p:cNvPr id="5122" name="Picture 2" descr="D:\New Folder (2)\Removable Disk (I)\mmmmmmm\New folder\imagesCA0N16G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484782"/>
            <a:ext cx="2232248" cy="26312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21595" y="1988840"/>
            <a:ext cx="5616624" cy="584775"/>
          </a:xfrm>
          <a:prstGeom prst="rect">
            <a:avLst/>
          </a:prstGeom>
          <a:noFill/>
        </p:spPr>
        <p:txBody>
          <a:bodyPr wrap="square" rtlCol="1">
            <a:spAutoFit/>
          </a:bodyPr>
          <a:lstStyle/>
          <a:p>
            <a:r>
              <a:rPr lang="fa-IR" sz="1600" b="1" dirty="0" smtClean="0">
                <a:cs typeface="B Nazanin" pitchFamily="2" charset="-78"/>
              </a:rPr>
              <a:t>در تعیین زاویه شیب کلکتورها این اصل مد نظر قرار میگیرد که در هر منطقه سطح کلکتورها عمود بر پرتوهای تابش خورشید باشد.</a:t>
            </a:r>
            <a:endParaRPr lang="fa-IR" sz="1600" b="1" dirty="0">
              <a:cs typeface="B Nazanin" pitchFamily="2" charset="-78"/>
            </a:endParaRPr>
          </a:p>
        </p:txBody>
      </p:sp>
      <p:pic>
        <p:nvPicPr>
          <p:cNvPr id="9" name="Picture 3" descr="D:\New Folder (2)\Removable Disk (I)\m\integer20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5845" y="2852936"/>
            <a:ext cx="4048125"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623008"/>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descr="D:\New Folder (2)\Removable Disk (I)\m\202_1-ChampionPrelimConceptAA.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8312"/>
            <a:ext cx="9036496" cy="6668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4586836" y="2581262"/>
            <a:ext cx="3007964" cy="1409512"/>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D:\New Folder (2)\Removable Disk (I)\m\fig03_08_lrg.jpg"/>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68673" t="52254" r="24707" b="27528"/>
          <a:stretch/>
        </p:blipFill>
        <p:spPr bwMode="auto">
          <a:xfrm>
            <a:off x="6892745" y="3068960"/>
            <a:ext cx="331060" cy="8454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20061139">
            <a:off x="3841113" y="2859521"/>
            <a:ext cx="747342" cy="60747"/>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Sun 4"/>
          <p:cNvSpPr/>
          <p:nvPr/>
        </p:nvSpPr>
        <p:spPr>
          <a:xfrm>
            <a:off x="3612932" y="836712"/>
            <a:ext cx="975440" cy="864096"/>
          </a:xfrm>
          <a:prstGeom prst="su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3995935" y="3007006"/>
            <a:ext cx="88345" cy="92605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Curved Down Arrow 7"/>
          <p:cNvSpPr/>
          <p:nvPr/>
        </p:nvSpPr>
        <p:spPr>
          <a:xfrm rot="16748851">
            <a:off x="3974531" y="3466551"/>
            <a:ext cx="480505" cy="185047"/>
          </a:xfrm>
          <a:prstGeom prst="curved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9" name="Rectangle 8"/>
          <p:cNvSpPr/>
          <p:nvPr/>
        </p:nvSpPr>
        <p:spPr>
          <a:xfrm>
            <a:off x="3995936" y="3951058"/>
            <a:ext cx="675909" cy="5400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Left Arrow 11"/>
          <p:cNvSpPr/>
          <p:nvPr/>
        </p:nvSpPr>
        <p:spPr>
          <a:xfrm rot="16200000">
            <a:off x="3518763" y="2437246"/>
            <a:ext cx="1451811" cy="288032"/>
          </a:xfrm>
          <a:prstGeom prst="leftArrow">
            <a:avLst>
              <a:gd name="adj1" fmla="val 27040"/>
              <a:gd name="adj2" fmla="val 7338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Rectangle 19"/>
          <p:cNvSpPr/>
          <p:nvPr/>
        </p:nvSpPr>
        <p:spPr>
          <a:xfrm rot="2076688">
            <a:off x="5793064" y="2031801"/>
            <a:ext cx="1983871" cy="1157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Rectangle 21"/>
          <p:cNvSpPr/>
          <p:nvPr/>
        </p:nvSpPr>
        <p:spPr>
          <a:xfrm rot="8632883">
            <a:off x="4343758" y="2022913"/>
            <a:ext cx="1890307" cy="13356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Rectangle 20"/>
          <p:cNvSpPr/>
          <p:nvPr/>
        </p:nvSpPr>
        <p:spPr>
          <a:xfrm>
            <a:off x="3419872" y="4293096"/>
            <a:ext cx="5000625" cy="108012"/>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Rectangle 22"/>
          <p:cNvSpPr/>
          <p:nvPr/>
        </p:nvSpPr>
        <p:spPr>
          <a:xfrm>
            <a:off x="3995936" y="4005064"/>
            <a:ext cx="8834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Rectangle 24"/>
          <p:cNvSpPr/>
          <p:nvPr/>
        </p:nvSpPr>
        <p:spPr>
          <a:xfrm>
            <a:off x="7524328" y="4005064"/>
            <a:ext cx="8834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Rectangle 25"/>
          <p:cNvSpPr/>
          <p:nvPr/>
        </p:nvSpPr>
        <p:spPr>
          <a:xfrm>
            <a:off x="6084168" y="4005064"/>
            <a:ext cx="8834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 name="Rectangle 26"/>
          <p:cNvSpPr/>
          <p:nvPr/>
        </p:nvSpPr>
        <p:spPr>
          <a:xfrm>
            <a:off x="4644008" y="4005064"/>
            <a:ext cx="8834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Freeform 18"/>
          <p:cNvSpPr/>
          <p:nvPr/>
        </p:nvSpPr>
        <p:spPr>
          <a:xfrm rot="9494622">
            <a:off x="4835717" y="3793679"/>
            <a:ext cx="1055077" cy="998833"/>
          </a:xfrm>
          <a:custGeom>
            <a:avLst/>
            <a:gdLst>
              <a:gd name="connsiteX0" fmla="*/ 0 w 1055077"/>
              <a:gd name="connsiteY0" fmla="*/ 914400 h 998833"/>
              <a:gd name="connsiteX1" fmla="*/ 211016 w 1055077"/>
              <a:gd name="connsiteY1" fmla="*/ 996462 h 998833"/>
              <a:gd name="connsiteX2" fmla="*/ 164123 w 1055077"/>
              <a:gd name="connsiteY2" fmla="*/ 832339 h 998833"/>
              <a:gd name="connsiteX3" fmla="*/ 375139 w 1055077"/>
              <a:gd name="connsiteY3" fmla="*/ 844062 h 998833"/>
              <a:gd name="connsiteX4" fmla="*/ 375139 w 1055077"/>
              <a:gd name="connsiteY4" fmla="*/ 597877 h 998833"/>
              <a:gd name="connsiteX5" fmla="*/ 621323 w 1055077"/>
              <a:gd name="connsiteY5" fmla="*/ 633046 h 998833"/>
              <a:gd name="connsiteX6" fmla="*/ 480646 w 1055077"/>
              <a:gd name="connsiteY6" fmla="*/ 398585 h 998833"/>
              <a:gd name="connsiteX7" fmla="*/ 726831 w 1055077"/>
              <a:gd name="connsiteY7" fmla="*/ 398585 h 998833"/>
              <a:gd name="connsiteX8" fmla="*/ 750277 w 1055077"/>
              <a:gd name="connsiteY8" fmla="*/ 175846 h 998833"/>
              <a:gd name="connsiteX9" fmla="*/ 1055077 w 1055077"/>
              <a:gd name="connsiteY9" fmla="*/ 0 h 9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077" h="998833">
                <a:moveTo>
                  <a:pt x="0" y="914400"/>
                </a:moveTo>
                <a:cubicBezTo>
                  <a:pt x="91831" y="962269"/>
                  <a:pt x="183662" y="1010139"/>
                  <a:pt x="211016" y="996462"/>
                </a:cubicBezTo>
                <a:cubicBezTo>
                  <a:pt x="238370" y="982785"/>
                  <a:pt x="136769" y="857739"/>
                  <a:pt x="164123" y="832339"/>
                </a:cubicBezTo>
                <a:cubicBezTo>
                  <a:pt x="191477" y="806939"/>
                  <a:pt x="339970" y="883139"/>
                  <a:pt x="375139" y="844062"/>
                </a:cubicBezTo>
                <a:cubicBezTo>
                  <a:pt x="410308" y="804985"/>
                  <a:pt x="334108" y="633046"/>
                  <a:pt x="375139" y="597877"/>
                </a:cubicBezTo>
                <a:cubicBezTo>
                  <a:pt x="416170" y="562708"/>
                  <a:pt x="603739" y="666261"/>
                  <a:pt x="621323" y="633046"/>
                </a:cubicBezTo>
                <a:cubicBezTo>
                  <a:pt x="638907" y="599831"/>
                  <a:pt x="463061" y="437662"/>
                  <a:pt x="480646" y="398585"/>
                </a:cubicBezTo>
                <a:cubicBezTo>
                  <a:pt x="498231" y="359508"/>
                  <a:pt x="681893" y="435708"/>
                  <a:pt x="726831" y="398585"/>
                </a:cubicBezTo>
                <a:cubicBezTo>
                  <a:pt x="771769" y="361462"/>
                  <a:pt x="695569" y="242277"/>
                  <a:pt x="750277" y="175846"/>
                </a:cubicBezTo>
                <a:cubicBezTo>
                  <a:pt x="804985" y="109415"/>
                  <a:pt x="992554" y="31261"/>
                  <a:pt x="1055077" y="0"/>
                </a:cubicBezTo>
              </a:path>
            </a:pathLst>
          </a:custGeom>
          <a:ln>
            <a:headEnd type="none" w="med" len="med"/>
            <a:tailEnd type="arrow" w="med" len="med"/>
          </a:ln>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sp>
        <p:nvSpPr>
          <p:cNvPr id="16" name="Freeform 15"/>
          <p:cNvSpPr/>
          <p:nvPr/>
        </p:nvSpPr>
        <p:spPr>
          <a:xfrm>
            <a:off x="6424246" y="1547446"/>
            <a:ext cx="1055077" cy="998833"/>
          </a:xfrm>
          <a:custGeom>
            <a:avLst/>
            <a:gdLst>
              <a:gd name="connsiteX0" fmla="*/ 0 w 1055077"/>
              <a:gd name="connsiteY0" fmla="*/ 914400 h 998833"/>
              <a:gd name="connsiteX1" fmla="*/ 211016 w 1055077"/>
              <a:gd name="connsiteY1" fmla="*/ 996462 h 998833"/>
              <a:gd name="connsiteX2" fmla="*/ 164123 w 1055077"/>
              <a:gd name="connsiteY2" fmla="*/ 832339 h 998833"/>
              <a:gd name="connsiteX3" fmla="*/ 375139 w 1055077"/>
              <a:gd name="connsiteY3" fmla="*/ 844062 h 998833"/>
              <a:gd name="connsiteX4" fmla="*/ 375139 w 1055077"/>
              <a:gd name="connsiteY4" fmla="*/ 597877 h 998833"/>
              <a:gd name="connsiteX5" fmla="*/ 621323 w 1055077"/>
              <a:gd name="connsiteY5" fmla="*/ 633046 h 998833"/>
              <a:gd name="connsiteX6" fmla="*/ 480646 w 1055077"/>
              <a:gd name="connsiteY6" fmla="*/ 398585 h 998833"/>
              <a:gd name="connsiteX7" fmla="*/ 726831 w 1055077"/>
              <a:gd name="connsiteY7" fmla="*/ 398585 h 998833"/>
              <a:gd name="connsiteX8" fmla="*/ 750277 w 1055077"/>
              <a:gd name="connsiteY8" fmla="*/ 175846 h 998833"/>
              <a:gd name="connsiteX9" fmla="*/ 1055077 w 1055077"/>
              <a:gd name="connsiteY9" fmla="*/ 0 h 9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077" h="998833">
                <a:moveTo>
                  <a:pt x="0" y="914400"/>
                </a:moveTo>
                <a:cubicBezTo>
                  <a:pt x="91831" y="962269"/>
                  <a:pt x="183662" y="1010139"/>
                  <a:pt x="211016" y="996462"/>
                </a:cubicBezTo>
                <a:cubicBezTo>
                  <a:pt x="238370" y="982785"/>
                  <a:pt x="136769" y="857739"/>
                  <a:pt x="164123" y="832339"/>
                </a:cubicBezTo>
                <a:cubicBezTo>
                  <a:pt x="191477" y="806939"/>
                  <a:pt x="339970" y="883139"/>
                  <a:pt x="375139" y="844062"/>
                </a:cubicBezTo>
                <a:cubicBezTo>
                  <a:pt x="410308" y="804985"/>
                  <a:pt x="334108" y="633046"/>
                  <a:pt x="375139" y="597877"/>
                </a:cubicBezTo>
                <a:cubicBezTo>
                  <a:pt x="416170" y="562708"/>
                  <a:pt x="603739" y="666261"/>
                  <a:pt x="621323" y="633046"/>
                </a:cubicBezTo>
                <a:cubicBezTo>
                  <a:pt x="638907" y="599831"/>
                  <a:pt x="463061" y="437662"/>
                  <a:pt x="480646" y="398585"/>
                </a:cubicBezTo>
                <a:cubicBezTo>
                  <a:pt x="498231" y="359508"/>
                  <a:pt x="681893" y="435708"/>
                  <a:pt x="726831" y="398585"/>
                </a:cubicBezTo>
                <a:cubicBezTo>
                  <a:pt x="771769" y="361462"/>
                  <a:pt x="695569" y="242277"/>
                  <a:pt x="750277" y="175846"/>
                </a:cubicBezTo>
                <a:cubicBezTo>
                  <a:pt x="804985" y="109415"/>
                  <a:pt x="992554" y="31261"/>
                  <a:pt x="1055077" y="0"/>
                </a:cubicBezTo>
              </a:path>
            </a:pathLst>
          </a:custGeom>
          <a:ln>
            <a:headEnd type="none" w="med" len="med"/>
            <a:tailEnd type="arrow" w="med" len="med"/>
          </a:ln>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sp>
        <p:nvSpPr>
          <p:cNvPr id="10" name="Left Arrow 9"/>
          <p:cNvSpPr/>
          <p:nvPr/>
        </p:nvSpPr>
        <p:spPr>
          <a:xfrm rot="12718823">
            <a:off x="4490473" y="1731129"/>
            <a:ext cx="1451811" cy="288032"/>
          </a:xfrm>
          <a:prstGeom prst="leftArrow">
            <a:avLst>
              <a:gd name="adj1" fmla="val 27040"/>
              <a:gd name="adj2" fmla="val 7338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Left Arrow 23"/>
          <p:cNvSpPr/>
          <p:nvPr/>
        </p:nvSpPr>
        <p:spPr>
          <a:xfrm rot="10800000">
            <a:off x="4486051" y="2889894"/>
            <a:ext cx="517997" cy="117112"/>
          </a:xfrm>
          <a:prstGeom prst="leftArrow">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Left Arrow 28"/>
          <p:cNvSpPr/>
          <p:nvPr/>
        </p:nvSpPr>
        <p:spPr>
          <a:xfrm rot="163609">
            <a:off x="4430477" y="3645024"/>
            <a:ext cx="517997" cy="117112"/>
          </a:xfrm>
          <a:prstGeom prst="lef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TextBox 27"/>
          <p:cNvSpPr txBox="1"/>
          <p:nvPr/>
        </p:nvSpPr>
        <p:spPr>
          <a:xfrm>
            <a:off x="3239344" y="6309320"/>
            <a:ext cx="5581128" cy="276999"/>
          </a:xfrm>
          <a:prstGeom prst="rect">
            <a:avLst/>
          </a:prstGeom>
          <a:noFill/>
        </p:spPr>
        <p:txBody>
          <a:bodyPr wrap="square" rtlCol="1">
            <a:spAutoFit/>
          </a:bodyPr>
          <a:lstStyle/>
          <a:p>
            <a:r>
              <a:rPr lang="fa-IR" sz="1200" b="1" dirty="0" smtClean="0"/>
              <a:t>خورشید،باد و نور -طراحی اقلیمی                                                              </a:t>
            </a:r>
            <a:r>
              <a:rPr lang="fa-IR" sz="1200" b="1" dirty="0" smtClean="0">
                <a:solidFill>
                  <a:schemeClr val="bg1"/>
                </a:solidFill>
              </a:rPr>
              <a:t>مترجم:سعید آقایی</a:t>
            </a:r>
            <a:endParaRPr lang="fa-IR" sz="1200" b="1" dirty="0">
              <a:solidFill>
                <a:schemeClr val="bg1"/>
              </a:solidFill>
            </a:endParaRPr>
          </a:p>
        </p:txBody>
      </p:sp>
    </p:spTree>
    <p:extLst>
      <p:ext uri="{BB962C8B-B14F-4D97-AF65-F5344CB8AC3E}">
        <p14:creationId xmlns:p14="http://schemas.microsoft.com/office/powerpoint/2010/main" val="122014309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New Folder (2)\Removable Disk (I)\New Folder (2)\m\_wsb_662x496_AerialView-SolarCollectors-Helios.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7505" y="115357"/>
            <a:ext cx="8804560" cy="57564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47664" y="513546"/>
            <a:ext cx="7164288" cy="1384995"/>
          </a:xfrm>
          <a:prstGeom prst="rect">
            <a:avLst/>
          </a:prstGeom>
        </p:spPr>
        <p:txBody>
          <a:bodyPr wrap="square">
            <a:spAutoFit/>
          </a:bodyPr>
          <a:lstStyle/>
          <a:p>
            <a:endParaRPr lang="en-US" dirty="0" smtClean="0">
              <a:cs typeface="B Nazanin" pitchFamily="2" charset="-78"/>
            </a:endParaRPr>
          </a:p>
          <a:p>
            <a:r>
              <a:rPr lang="fa-IR" sz="1600" b="1" dirty="0">
                <a:cs typeface="B Nazanin" pitchFamily="2" charset="-78"/>
              </a:rPr>
              <a:t>اين سيستم ها ساختمان پيچيده اي نسبت به سيستم غيرفعال دارند.از انواع سيستم هاي فعال ميتوان به آبگرمكن هاي خورشيدي و يا سلولهاي فتوولتائيك ها اشاره كرد.مهم ترين بخش سلولهاي فعال خورشيدي كلكتورها يا جذب كننده هاي اين سيستم هاست.</a:t>
            </a:r>
            <a:endParaRPr lang="en-US" sz="1600" b="1" dirty="0">
              <a:cs typeface="B Nazanin" pitchFamily="2" charset="-78"/>
            </a:endParaRPr>
          </a:p>
          <a:p>
            <a:endParaRPr lang="fa-IR" dirty="0" smtClean="0">
              <a:cs typeface="B Nazanin" pitchFamily="2" charset="-78"/>
            </a:endParaRPr>
          </a:p>
        </p:txBody>
      </p:sp>
      <p:sp>
        <p:nvSpPr>
          <p:cNvPr id="5" name="Rectangle 4"/>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6" name="Picture 5"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D:\New Folder (2)\Removable Disk (I)\New Folder (2)\sun\untitled.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799" y="2975042"/>
            <a:ext cx="4161097" cy="288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22582" y="282713"/>
            <a:ext cx="6133410"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000" b="1" cap="all" spc="0" dirty="0" smtClean="0">
                <a:ln w="0"/>
                <a:solidFill>
                  <a:schemeClr val="accent2">
                    <a:lumMod val="50000"/>
                  </a:schemeClr>
                </a:solidFill>
                <a:effectLst>
                  <a:reflection blurRad="12700" stA="50000" endPos="50000" dist="5000" dir="5400000" sy="-100000" rotWithShape="0"/>
                </a:effectLst>
                <a:cs typeface="B Nazanin" pitchFamily="2" charset="-78"/>
              </a:rPr>
              <a:t>سیستم </a:t>
            </a:r>
            <a:r>
              <a:rPr lang="ar-SA" sz="2000" b="1" cap="all" spc="0" dirty="0" smtClean="0">
                <a:ln w="0"/>
                <a:solidFill>
                  <a:schemeClr val="accent2">
                    <a:lumMod val="50000"/>
                  </a:schemeClr>
                </a:solidFill>
                <a:effectLst>
                  <a:reflection blurRad="12700" stA="50000" endPos="50000" dist="5000" dir="5400000" sy="-100000" rotWithShape="0"/>
                </a:effectLst>
                <a:cs typeface="B Nazanin" pitchFamily="2" charset="-78"/>
              </a:rPr>
              <a:t>فعال خورشیدی:</a:t>
            </a:r>
            <a:r>
              <a:rPr lang="en-US" sz="2000" b="1" cap="all" spc="0" dirty="0" smtClean="0">
                <a:ln w="0"/>
                <a:solidFill>
                  <a:schemeClr val="accent2">
                    <a:lumMod val="50000"/>
                  </a:schemeClr>
                </a:solidFill>
                <a:effectLst>
                  <a:reflection blurRad="12700" stA="50000" endPos="50000" dist="5000" dir="5400000" sy="-100000" rotWithShape="0"/>
                </a:effectLst>
                <a:cs typeface="B Nazanin" pitchFamily="2" charset="-78"/>
              </a:rPr>
              <a:t>Active solar system           </a:t>
            </a:r>
            <a:endParaRPr lang="fa-IR" sz="2000" b="1" cap="all" spc="0" dirty="0">
              <a:ln w="0"/>
              <a:solidFill>
                <a:schemeClr val="accent2">
                  <a:lumMod val="50000"/>
                </a:schemeClr>
              </a:solidFill>
              <a:effectLst>
                <a:reflection blurRad="12700" stA="50000" endPos="50000" dist="5000" dir="5400000" sy="-100000" rotWithShape="0"/>
              </a:effectLst>
              <a:cs typeface="B Nazanin" pitchFamily="2" charset="-78"/>
            </a:endParaRPr>
          </a:p>
        </p:txBody>
      </p:sp>
      <p:pic>
        <p:nvPicPr>
          <p:cNvPr id="1026" name="Picture 2" descr="H:\New Folder (2)\m\solar-sunroomst.jpg"/>
          <p:cNvPicPr>
            <a:picLocks noChangeAspect="1" noChangeArrowheads="1"/>
          </p:cNvPicPr>
          <p:nvPr/>
        </p:nvPicPr>
        <p:blipFill>
          <a:blip r:embed="rId7"/>
          <a:srcRect/>
          <a:stretch>
            <a:fillRect/>
          </a:stretch>
        </p:blipFill>
        <p:spPr bwMode="auto">
          <a:xfrm>
            <a:off x="206244" y="1524000"/>
            <a:ext cx="4137156" cy="2890838"/>
          </a:xfrm>
          <a:prstGeom prst="rect">
            <a:avLst/>
          </a:prstGeom>
          <a:noFill/>
        </p:spPr>
      </p:pic>
    </p:spTree>
    <p:extLst>
      <p:ext uri="{BB962C8B-B14F-4D97-AF65-F5344CB8AC3E}">
        <p14:creationId xmlns:p14="http://schemas.microsoft.com/office/powerpoint/2010/main" val="2072500875"/>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D:\New Folder (2)\Removable Disk (I)\m\202_1-ChampionPrelimConceptAA.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8312"/>
            <a:ext cx="9036496" cy="6668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4586836" y="2581262"/>
            <a:ext cx="3007964" cy="1409512"/>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rot="20061139">
            <a:off x="3841113" y="2859521"/>
            <a:ext cx="747342" cy="60747"/>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3995935" y="3007006"/>
            <a:ext cx="88345" cy="92605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Curved Down Arrow 7"/>
          <p:cNvSpPr/>
          <p:nvPr/>
        </p:nvSpPr>
        <p:spPr>
          <a:xfrm rot="16748851">
            <a:off x="3974531" y="3466551"/>
            <a:ext cx="480505" cy="185047"/>
          </a:xfrm>
          <a:prstGeom prst="curved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9" name="Rectangle 8"/>
          <p:cNvSpPr/>
          <p:nvPr/>
        </p:nvSpPr>
        <p:spPr>
          <a:xfrm>
            <a:off x="3995936" y="3951058"/>
            <a:ext cx="675909" cy="5400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Rectangle 19"/>
          <p:cNvSpPr/>
          <p:nvPr/>
        </p:nvSpPr>
        <p:spPr>
          <a:xfrm rot="2076688">
            <a:off x="5793064" y="2031801"/>
            <a:ext cx="1983871" cy="1157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Rectangle 21"/>
          <p:cNvSpPr/>
          <p:nvPr/>
        </p:nvSpPr>
        <p:spPr>
          <a:xfrm rot="8632883">
            <a:off x="4343758" y="2022913"/>
            <a:ext cx="1890307" cy="13356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Rectangle 20"/>
          <p:cNvSpPr/>
          <p:nvPr/>
        </p:nvSpPr>
        <p:spPr>
          <a:xfrm>
            <a:off x="3419872" y="4293096"/>
            <a:ext cx="5000625" cy="108012"/>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Rectangle 22"/>
          <p:cNvSpPr/>
          <p:nvPr/>
        </p:nvSpPr>
        <p:spPr>
          <a:xfrm>
            <a:off x="3995936" y="4005064"/>
            <a:ext cx="8834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Rectangle 24"/>
          <p:cNvSpPr/>
          <p:nvPr/>
        </p:nvSpPr>
        <p:spPr>
          <a:xfrm>
            <a:off x="7524328" y="4005064"/>
            <a:ext cx="8834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Rectangle 25"/>
          <p:cNvSpPr/>
          <p:nvPr/>
        </p:nvSpPr>
        <p:spPr>
          <a:xfrm>
            <a:off x="6084168" y="4005064"/>
            <a:ext cx="8834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 name="Rectangle 26"/>
          <p:cNvSpPr/>
          <p:nvPr/>
        </p:nvSpPr>
        <p:spPr>
          <a:xfrm>
            <a:off x="4644008" y="4005064"/>
            <a:ext cx="8834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Freeform 18"/>
          <p:cNvSpPr/>
          <p:nvPr/>
        </p:nvSpPr>
        <p:spPr>
          <a:xfrm rot="9494622">
            <a:off x="4835717" y="3793679"/>
            <a:ext cx="1055077" cy="998833"/>
          </a:xfrm>
          <a:custGeom>
            <a:avLst/>
            <a:gdLst>
              <a:gd name="connsiteX0" fmla="*/ 0 w 1055077"/>
              <a:gd name="connsiteY0" fmla="*/ 914400 h 998833"/>
              <a:gd name="connsiteX1" fmla="*/ 211016 w 1055077"/>
              <a:gd name="connsiteY1" fmla="*/ 996462 h 998833"/>
              <a:gd name="connsiteX2" fmla="*/ 164123 w 1055077"/>
              <a:gd name="connsiteY2" fmla="*/ 832339 h 998833"/>
              <a:gd name="connsiteX3" fmla="*/ 375139 w 1055077"/>
              <a:gd name="connsiteY3" fmla="*/ 844062 h 998833"/>
              <a:gd name="connsiteX4" fmla="*/ 375139 w 1055077"/>
              <a:gd name="connsiteY4" fmla="*/ 597877 h 998833"/>
              <a:gd name="connsiteX5" fmla="*/ 621323 w 1055077"/>
              <a:gd name="connsiteY5" fmla="*/ 633046 h 998833"/>
              <a:gd name="connsiteX6" fmla="*/ 480646 w 1055077"/>
              <a:gd name="connsiteY6" fmla="*/ 398585 h 998833"/>
              <a:gd name="connsiteX7" fmla="*/ 726831 w 1055077"/>
              <a:gd name="connsiteY7" fmla="*/ 398585 h 998833"/>
              <a:gd name="connsiteX8" fmla="*/ 750277 w 1055077"/>
              <a:gd name="connsiteY8" fmla="*/ 175846 h 998833"/>
              <a:gd name="connsiteX9" fmla="*/ 1055077 w 1055077"/>
              <a:gd name="connsiteY9" fmla="*/ 0 h 9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077" h="998833">
                <a:moveTo>
                  <a:pt x="0" y="914400"/>
                </a:moveTo>
                <a:cubicBezTo>
                  <a:pt x="91831" y="962269"/>
                  <a:pt x="183662" y="1010139"/>
                  <a:pt x="211016" y="996462"/>
                </a:cubicBezTo>
                <a:cubicBezTo>
                  <a:pt x="238370" y="982785"/>
                  <a:pt x="136769" y="857739"/>
                  <a:pt x="164123" y="832339"/>
                </a:cubicBezTo>
                <a:cubicBezTo>
                  <a:pt x="191477" y="806939"/>
                  <a:pt x="339970" y="883139"/>
                  <a:pt x="375139" y="844062"/>
                </a:cubicBezTo>
                <a:cubicBezTo>
                  <a:pt x="410308" y="804985"/>
                  <a:pt x="334108" y="633046"/>
                  <a:pt x="375139" y="597877"/>
                </a:cubicBezTo>
                <a:cubicBezTo>
                  <a:pt x="416170" y="562708"/>
                  <a:pt x="603739" y="666261"/>
                  <a:pt x="621323" y="633046"/>
                </a:cubicBezTo>
                <a:cubicBezTo>
                  <a:pt x="638907" y="599831"/>
                  <a:pt x="463061" y="437662"/>
                  <a:pt x="480646" y="398585"/>
                </a:cubicBezTo>
                <a:cubicBezTo>
                  <a:pt x="498231" y="359508"/>
                  <a:pt x="681893" y="435708"/>
                  <a:pt x="726831" y="398585"/>
                </a:cubicBezTo>
                <a:cubicBezTo>
                  <a:pt x="771769" y="361462"/>
                  <a:pt x="695569" y="242277"/>
                  <a:pt x="750277" y="175846"/>
                </a:cubicBezTo>
                <a:cubicBezTo>
                  <a:pt x="804985" y="109415"/>
                  <a:pt x="992554" y="31261"/>
                  <a:pt x="1055077" y="0"/>
                </a:cubicBezTo>
              </a:path>
            </a:pathLst>
          </a:custGeom>
          <a:ln>
            <a:headEnd type="none" w="med" len="med"/>
            <a:tailEnd type="arrow" w="med" len="med"/>
          </a:ln>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sp>
        <p:nvSpPr>
          <p:cNvPr id="16" name="Freeform 15"/>
          <p:cNvSpPr/>
          <p:nvPr/>
        </p:nvSpPr>
        <p:spPr>
          <a:xfrm>
            <a:off x="6424246" y="1547446"/>
            <a:ext cx="1055077" cy="998833"/>
          </a:xfrm>
          <a:custGeom>
            <a:avLst/>
            <a:gdLst>
              <a:gd name="connsiteX0" fmla="*/ 0 w 1055077"/>
              <a:gd name="connsiteY0" fmla="*/ 914400 h 998833"/>
              <a:gd name="connsiteX1" fmla="*/ 211016 w 1055077"/>
              <a:gd name="connsiteY1" fmla="*/ 996462 h 998833"/>
              <a:gd name="connsiteX2" fmla="*/ 164123 w 1055077"/>
              <a:gd name="connsiteY2" fmla="*/ 832339 h 998833"/>
              <a:gd name="connsiteX3" fmla="*/ 375139 w 1055077"/>
              <a:gd name="connsiteY3" fmla="*/ 844062 h 998833"/>
              <a:gd name="connsiteX4" fmla="*/ 375139 w 1055077"/>
              <a:gd name="connsiteY4" fmla="*/ 597877 h 998833"/>
              <a:gd name="connsiteX5" fmla="*/ 621323 w 1055077"/>
              <a:gd name="connsiteY5" fmla="*/ 633046 h 998833"/>
              <a:gd name="connsiteX6" fmla="*/ 480646 w 1055077"/>
              <a:gd name="connsiteY6" fmla="*/ 398585 h 998833"/>
              <a:gd name="connsiteX7" fmla="*/ 726831 w 1055077"/>
              <a:gd name="connsiteY7" fmla="*/ 398585 h 998833"/>
              <a:gd name="connsiteX8" fmla="*/ 750277 w 1055077"/>
              <a:gd name="connsiteY8" fmla="*/ 175846 h 998833"/>
              <a:gd name="connsiteX9" fmla="*/ 1055077 w 1055077"/>
              <a:gd name="connsiteY9" fmla="*/ 0 h 9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077" h="998833">
                <a:moveTo>
                  <a:pt x="0" y="914400"/>
                </a:moveTo>
                <a:cubicBezTo>
                  <a:pt x="91831" y="962269"/>
                  <a:pt x="183662" y="1010139"/>
                  <a:pt x="211016" y="996462"/>
                </a:cubicBezTo>
                <a:cubicBezTo>
                  <a:pt x="238370" y="982785"/>
                  <a:pt x="136769" y="857739"/>
                  <a:pt x="164123" y="832339"/>
                </a:cubicBezTo>
                <a:cubicBezTo>
                  <a:pt x="191477" y="806939"/>
                  <a:pt x="339970" y="883139"/>
                  <a:pt x="375139" y="844062"/>
                </a:cubicBezTo>
                <a:cubicBezTo>
                  <a:pt x="410308" y="804985"/>
                  <a:pt x="334108" y="633046"/>
                  <a:pt x="375139" y="597877"/>
                </a:cubicBezTo>
                <a:cubicBezTo>
                  <a:pt x="416170" y="562708"/>
                  <a:pt x="603739" y="666261"/>
                  <a:pt x="621323" y="633046"/>
                </a:cubicBezTo>
                <a:cubicBezTo>
                  <a:pt x="638907" y="599831"/>
                  <a:pt x="463061" y="437662"/>
                  <a:pt x="480646" y="398585"/>
                </a:cubicBezTo>
                <a:cubicBezTo>
                  <a:pt x="498231" y="359508"/>
                  <a:pt x="681893" y="435708"/>
                  <a:pt x="726831" y="398585"/>
                </a:cubicBezTo>
                <a:cubicBezTo>
                  <a:pt x="771769" y="361462"/>
                  <a:pt x="695569" y="242277"/>
                  <a:pt x="750277" y="175846"/>
                </a:cubicBezTo>
                <a:cubicBezTo>
                  <a:pt x="804985" y="109415"/>
                  <a:pt x="992554" y="31261"/>
                  <a:pt x="1055077" y="0"/>
                </a:cubicBezTo>
              </a:path>
            </a:pathLst>
          </a:custGeom>
          <a:ln>
            <a:headEnd type="none" w="med" len="med"/>
            <a:tailEnd type="arrow" w="med" len="med"/>
          </a:ln>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sp>
        <p:nvSpPr>
          <p:cNvPr id="7" name="Moon 6"/>
          <p:cNvSpPr/>
          <p:nvPr/>
        </p:nvSpPr>
        <p:spPr>
          <a:xfrm>
            <a:off x="3707904" y="1340768"/>
            <a:ext cx="377338" cy="576064"/>
          </a:xfrm>
          <a:prstGeom prst="moon">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Freeform 27"/>
          <p:cNvSpPr/>
          <p:nvPr/>
        </p:nvSpPr>
        <p:spPr>
          <a:xfrm rot="19072361">
            <a:off x="5617539" y="3208740"/>
            <a:ext cx="645532" cy="671809"/>
          </a:xfrm>
          <a:custGeom>
            <a:avLst/>
            <a:gdLst>
              <a:gd name="connsiteX0" fmla="*/ 0 w 1055077"/>
              <a:gd name="connsiteY0" fmla="*/ 914400 h 998833"/>
              <a:gd name="connsiteX1" fmla="*/ 211016 w 1055077"/>
              <a:gd name="connsiteY1" fmla="*/ 996462 h 998833"/>
              <a:gd name="connsiteX2" fmla="*/ 164123 w 1055077"/>
              <a:gd name="connsiteY2" fmla="*/ 832339 h 998833"/>
              <a:gd name="connsiteX3" fmla="*/ 375139 w 1055077"/>
              <a:gd name="connsiteY3" fmla="*/ 844062 h 998833"/>
              <a:gd name="connsiteX4" fmla="*/ 375139 w 1055077"/>
              <a:gd name="connsiteY4" fmla="*/ 597877 h 998833"/>
              <a:gd name="connsiteX5" fmla="*/ 621323 w 1055077"/>
              <a:gd name="connsiteY5" fmla="*/ 633046 h 998833"/>
              <a:gd name="connsiteX6" fmla="*/ 480646 w 1055077"/>
              <a:gd name="connsiteY6" fmla="*/ 398585 h 998833"/>
              <a:gd name="connsiteX7" fmla="*/ 726831 w 1055077"/>
              <a:gd name="connsiteY7" fmla="*/ 398585 h 998833"/>
              <a:gd name="connsiteX8" fmla="*/ 750277 w 1055077"/>
              <a:gd name="connsiteY8" fmla="*/ 175846 h 998833"/>
              <a:gd name="connsiteX9" fmla="*/ 1055077 w 1055077"/>
              <a:gd name="connsiteY9" fmla="*/ 0 h 9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077" h="998833">
                <a:moveTo>
                  <a:pt x="0" y="914400"/>
                </a:moveTo>
                <a:cubicBezTo>
                  <a:pt x="91831" y="962269"/>
                  <a:pt x="183662" y="1010139"/>
                  <a:pt x="211016" y="996462"/>
                </a:cubicBezTo>
                <a:cubicBezTo>
                  <a:pt x="238370" y="982785"/>
                  <a:pt x="136769" y="857739"/>
                  <a:pt x="164123" y="832339"/>
                </a:cubicBezTo>
                <a:cubicBezTo>
                  <a:pt x="191477" y="806939"/>
                  <a:pt x="339970" y="883139"/>
                  <a:pt x="375139" y="844062"/>
                </a:cubicBezTo>
                <a:cubicBezTo>
                  <a:pt x="410308" y="804985"/>
                  <a:pt x="334108" y="633046"/>
                  <a:pt x="375139" y="597877"/>
                </a:cubicBezTo>
                <a:cubicBezTo>
                  <a:pt x="416170" y="562708"/>
                  <a:pt x="603739" y="666261"/>
                  <a:pt x="621323" y="633046"/>
                </a:cubicBezTo>
                <a:cubicBezTo>
                  <a:pt x="638907" y="599831"/>
                  <a:pt x="463061" y="437662"/>
                  <a:pt x="480646" y="398585"/>
                </a:cubicBezTo>
                <a:cubicBezTo>
                  <a:pt x="498231" y="359508"/>
                  <a:pt x="681893" y="435708"/>
                  <a:pt x="726831" y="398585"/>
                </a:cubicBezTo>
                <a:cubicBezTo>
                  <a:pt x="771769" y="361462"/>
                  <a:pt x="695569" y="242277"/>
                  <a:pt x="750277" y="175846"/>
                </a:cubicBezTo>
                <a:cubicBezTo>
                  <a:pt x="804985" y="109415"/>
                  <a:pt x="992554" y="31261"/>
                  <a:pt x="1055077" y="0"/>
                </a:cubicBezTo>
              </a:path>
            </a:pathLst>
          </a:custGeom>
          <a:ln>
            <a:solidFill>
              <a:schemeClr val="tx2">
                <a:lumMod val="75000"/>
              </a:schemeClr>
            </a:solidFill>
            <a:headEnd type="none" w="med" len="med"/>
            <a:tailEnd type="arrow" w="med" len="med"/>
          </a:ln>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sp>
        <p:nvSpPr>
          <p:cNvPr id="30" name="Freeform 29"/>
          <p:cNvSpPr/>
          <p:nvPr/>
        </p:nvSpPr>
        <p:spPr>
          <a:xfrm rot="1901970">
            <a:off x="4752767" y="2820267"/>
            <a:ext cx="645532" cy="671809"/>
          </a:xfrm>
          <a:custGeom>
            <a:avLst/>
            <a:gdLst>
              <a:gd name="connsiteX0" fmla="*/ 0 w 1055077"/>
              <a:gd name="connsiteY0" fmla="*/ 914400 h 998833"/>
              <a:gd name="connsiteX1" fmla="*/ 211016 w 1055077"/>
              <a:gd name="connsiteY1" fmla="*/ 996462 h 998833"/>
              <a:gd name="connsiteX2" fmla="*/ 164123 w 1055077"/>
              <a:gd name="connsiteY2" fmla="*/ 832339 h 998833"/>
              <a:gd name="connsiteX3" fmla="*/ 375139 w 1055077"/>
              <a:gd name="connsiteY3" fmla="*/ 844062 h 998833"/>
              <a:gd name="connsiteX4" fmla="*/ 375139 w 1055077"/>
              <a:gd name="connsiteY4" fmla="*/ 597877 h 998833"/>
              <a:gd name="connsiteX5" fmla="*/ 621323 w 1055077"/>
              <a:gd name="connsiteY5" fmla="*/ 633046 h 998833"/>
              <a:gd name="connsiteX6" fmla="*/ 480646 w 1055077"/>
              <a:gd name="connsiteY6" fmla="*/ 398585 h 998833"/>
              <a:gd name="connsiteX7" fmla="*/ 726831 w 1055077"/>
              <a:gd name="connsiteY7" fmla="*/ 398585 h 998833"/>
              <a:gd name="connsiteX8" fmla="*/ 750277 w 1055077"/>
              <a:gd name="connsiteY8" fmla="*/ 175846 h 998833"/>
              <a:gd name="connsiteX9" fmla="*/ 1055077 w 1055077"/>
              <a:gd name="connsiteY9" fmla="*/ 0 h 9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077" h="998833">
                <a:moveTo>
                  <a:pt x="0" y="914400"/>
                </a:moveTo>
                <a:cubicBezTo>
                  <a:pt x="91831" y="962269"/>
                  <a:pt x="183662" y="1010139"/>
                  <a:pt x="211016" y="996462"/>
                </a:cubicBezTo>
                <a:cubicBezTo>
                  <a:pt x="238370" y="982785"/>
                  <a:pt x="136769" y="857739"/>
                  <a:pt x="164123" y="832339"/>
                </a:cubicBezTo>
                <a:cubicBezTo>
                  <a:pt x="191477" y="806939"/>
                  <a:pt x="339970" y="883139"/>
                  <a:pt x="375139" y="844062"/>
                </a:cubicBezTo>
                <a:cubicBezTo>
                  <a:pt x="410308" y="804985"/>
                  <a:pt x="334108" y="633046"/>
                  <a:pt x="375139" y="597877"/>
                </a:cubicBezTo>
                <a:cubicBezTo>
                  <a:pt x="416170" y="562708"/>
                  <a:pt x="603739" y="666261"/>
                  <a:pt x="621323" y="633046"/>
                </a:cubicBezTo>
                <a:cubicBezTo>
                  <a:pt x="638907" y="599831"/>
                  <a:pt x="463061" y="437662"/>
                  <a:pt x="480646" y="398585"/>
                </a:cubicBezTo>
                <a:cubicBezTo>
                  <a:pt x="498231" y="359508"/>
                  <a:pt x="681893" y="435708"/>
                  <a:pt x="726831" y="398585"/>
                </a:cubicBezTo>
                <a:cubicBezTo>
                  <a:pt x="771769" y="361462"/>
                  <a:pt x="695569" y="242277"/>
                  <a:pt x="750277" y="175846"/>
                </a:cubicBezTo>
                <a:cubicBezTo>
                  <a:pt x="804985" y="109415"/>
                  <a:pt x="992554" y="31261"/>
                  <a:pt x="1055077" y="0"/>
                </a:cubicBezTo>
              </a:path>
            </a:pathLst>
          </a:custGeom>
          <a:ln>
            <a:solidFill>
              <a:schemeClr val="tx2">
                <a:lumMod val="75000"/>
              </a:schemeClr>
            </a:solidFill>
            <a:headEnd type="none" w="med" len="med"/>
            <a:tailEnd type="arrow" w="med" len="med"/>
          </a:ln>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sp>
        <p:nvSpPr>
          <p:cNvPr id="31" name="Freeform 30"/>
          <p:cNvSpPr/>
          <p:nvPr/>
        </p:nvSpPr>
        <p:spPr>
          <a:xfrm rot="12957189">
            <a:off x="6787296" y="2568461"/>
            <a:ext cx="645532" cy="671809"/>
          </a:xfrm>
          <a:custGeom>
            <a:avLst/>
            <a:gdLst>
              <a:gd name="connsiteX0" fmla="*/ 0 w 1055077"/>
              <a:gd name="connsiteY0" fmla="*/ 914400 h 998833"/>
              <a:gd name="connsiteX1" fmla="*/ 211016 w 1055077"/>
              <a:gd name="connsiteY1" fmla="*/ 996462 h 998833"/>
              <a:gd name="connsiteX2" fmla="*/ 164123 w 1055077"/>
              <a:gd name="connsiteY2" fmla="*/ 832339 h 998833"/>
              <a:gd name="connsiteX3" fmla="*/ 375139 w 1055077"/>
              <a:gd name="connsiteY3" fmla="*/ 844062 h 998833"/>
              <a:gd name="connsiteX4" fmla="*/ 375139 w 1055077"/>
              <a:gd name="connsiteY4" fmla="*/ 597877 h 998833"/>
              <a:gd name="connsiteX5" fmla="*/ 621323 w 1055077"/>
              <a:gd name="connsiteY5" fmla="*/ 633046 h 998833"/>
              <a:gd name="connsiteX6" fmla="*/ 480646 w 1055077"/>
              <a:gd name="connsiteY6" fmla="*/ 398585 h 998833"/>
              <a:gd name="connsiteX7" fmla="*/ 726831 w 1055077"/>
              <a:gd name="connsiteY7" fmla="*/ 398585 h 998833"/>
              <a:gd name="connsiteX8" fmla="*/ 750277 w 1055077"/>
              <a:gd name="connsiteY8" fmla="*/ 175846 h 998833"/>
              <a:gd name="connsiteX9" fmla="*/ 1055077 w 1055077"/>
              <a:gd name="connsiteY9" fmla="*/ 0 h 9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077" h="998833">
                <a:moveTo>
                  <a:pt x="0" y="914400"/>
                </a:moveTo>
                <a:cubicBezTo>
                  <a:pt x="91831" y="962269"/>
                  <a:pt x="183662" y="1010139"/>
                  <a:pt x="211016" y="996462"/>
                </a:cubicBezTo>
                <a:cubicBezTo>
                  <a:pt x="238370" y="982785"/>
                  <a:pt x="136769" y="857739"/>
                  <a:pt x="164123" y="832339"/>
                </a:cubicBezTo>
                <a:cubicBezTo>
                  <a:pt x="191477" y="806939"/>
                  <a:pt x="339970" y="883139"/>
                  <a:pt x="375139" y="844062"/>
                </a:cubicBezTo>
                <a:cubicBezTo>
                  <a:pt x="410308" y="804985"/>
                  <a:pt x="334108" y="633046"/>
                  <a:pt x="375139" y="597877"/>
                </a:cubicBezTo>
                <a:cubicBezTo>
                  <a:pt x="416170" y="562708"/>
                  <a:pt x="603739" y="666261"/>
                  <a:pt x="621323" y="633046"/>
                </a:cubicBezTo>
                <a:cubicBezTo>
                  <a:pt x="638907" y="599831"/>
                  <a:pt x="463061" y="437662"/>
                  <a:pt x="480646" y="398585"/>
                </a:cubicBezTo>
                <a:cubicBezTo>
                  <a:pt x="498231" y="359508"/>
                  <a:pt x="681893" y="435708"/>
                  <a:pt x="726831" y="398585"/>
                </a:cubicBezTo>
                <a:cubicBezTo>
                  <a:pt x="771769" y="361462"/>
                  <a:pt x="695569" y="242277"/>
                  <a:pt x="750277" y="175846"/>
                </a:cubicBezTo>
                <a:cubicBezTo>
                  <a:pt x="804985" y="109415"/>
                  <a:pt x="992554" y="31261"/>
                  <a:pt x="1055077" y="0"/>
                </a:cubicBezTo>
              </a:path>
            </a:pathLst>
          </a:custGeom>
          <a:ln>
            <a:solidFill>
              <a:schemeClr val="tx2">
                <a:lumMod val="75000"/>
              </a:schemeClr>
            </a:solidFill>
            <a:headEnd type="none" w="med" len="med"/>
            <a:tailEnd type="arrow" w="med" len="med"/>
          </a:ln>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pic>
        <p:nvPicPr>
          <p:cNvPr id="1026" name="Picture 2" descr="D:\New Folder (2)\Removable Disk (I)\m\fig03_08_lrg.jpg"/>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68673" t="52254" r="24707" b="27528"/>
          <a:stretch/>
        </p:blipFill>
        <p:spPr bwMode="auto">
          <a:xfrm>
            <a:off x="6892745" y="3068960"/>
            <a:ext cx="331060" cy="84542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239344" y="6309320"/>
            <a:ext cx="5581128" cy="276999"/>
          </a:xfrm>
          <a:prstGeom prst="rect">
            <a:avLst/>
          </a:prstGeom>
          <a:noFill/>
        </p:spPr>
        <p:txBody>
          <a:bodyPr wrap="square" rtlCol="1">
            <a:spAutoFit/>
          </a:bodyPr>
          <a:lstStyle/>
          <a:p>
            <a:r>
              <a:rPr lang="fa-IR" sz="1200" b="1" dirty="0" smtClean="0"/>
              <a:t>خورشید،باد و نور -طراحی اقلیمی                                                              </a:t>
            </a:r>
            <a:r>
              <a:rPr lang="fa-IR" sz="1200" b="1" dirty="0" smtClean="0">
                <a:solidFill>
                  <a:schemeClr val="bg1"/>
                </a:solidFill>
              </a:rPr>
              <a:t>مترجم:سعید آقایی</a:t>
            </a:r>
            <a:endParaRPr lang="fa-IR" sz="1200" b="1" dirty="0">
              <a:solidFill>
                <a:schemeClr val="bg1"/>
              </a:solidFill>
            </a:endParaRPr>
          </a:p>
        </p:txBody>
      </p:sp>
    </p:spTree>
    <p:extLst>
      <p:ext uri="{BB962C8B-B14F-4D97-AF65-F5344CB8AC3E}">
        <p14:creationId xmlns:p14="http://schemas.microsoft.com/office/powerpoint/2010/main" val="2316744849"/>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New Folder (2)\Removable Disk (I)\m\202_1-ChampionPrelimConceptAA.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8312"/>
            <a:ext cx="9036496" cy="6668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9344" y="6309320"/>
            <a:ext cx="5581128" cy="276999"/>
          </a:xfrm>
          <a:prstGeom prst="rect">
            <a:avLst/>
          </a:prstGeom>
          <a:noFill/>
        </p:spPr>
        <p:txBody>
          <a:bodyPr wrap="square" rtlCol="1">
            <a:spAutoFit/>
          </a:bodyPr>
          <a:lstStyle/>
          <a:p>
            <a:r>
              <a:rPr lang="fa-IR" sz="1200" b="1" dirty="0" smtClean="0"/>
              <a:t>انرژی های نو،انرژی برای آینده ای پایدار                                              </a:t>
            </a:r>
            <a:r>
              <a:rPr lang="fa-IR" sz="1200" b="1" dirty="0" smtClean="0">
                <a:solidFill>
                  <a:schemeClr val="bg1"/>
                </a:solidFill>
              </a:rPr>
              <a:t>مترجم:عبدالرحیم پرتویی</a:t>
            </a:r>
            <a:endParaRPr lang="fa-IR" sz="1200" b="1" dirty="0">
              <a:solidFill>
                <a:schemeClr val="bg1"/>
              </a:solidFill>
            </a:endParaRPr>
          </a:p>
        </p:txBody>
      </p:sp>
      <p:sp>
        <p:nvSpPr>
          <p:cNvPr id="5" name="TextBox 4"/>
          <p:cNvSpPr txBox="1"/>
          <p:nvPr/>
        </p:nvSpPr>
        <p:spPr>
          <a:xfrm>
            <a:off x="897683" y="404664"/>
            <a:ext cx="7928837" cy="3016210"/>
          </a:xfrm>
          <a:prstGeom prst="rect">
            <a:avLst/>
          </a:prstGeom>
          <a:noFill/>
        </p:spPr>
        <p:txBody>
          <a:bodyPr wrap="none" rtlCol="1">
            <a:spAutoFit/>
          </a:bodyPr>
          <a:lstStyle/>
          <a:p>
            <a:pPr>
              <a:lnSpc>
                <a:spcPct val="150000"/>
              </a:lnSpc>
            </a:pPr>
            <a:r>
              <a:rPr lang="fa-IR" sz="1600" b="1" dirty="0" smtClean="0">
                <a:cs typeface="B Nazanin" pitchFamily="2" charset="-78"/>
              </a:rPr>
              <a:t>راه کارهای عمومی برای بهینه سازی استفاده از گرمایش خورشیدی بی کنش(گلخانه ها خورشیدی):</a:t>
            </a:r>
          </a:p>
          <a:p>
            <a:pPr>
              <a:lnSpc>
                <a:spcPct val="150000"/>
              </a:lnSpc>
            </a:pPr>
            <a:r>
              <a:rPr lang="fa-IR" sz="1600" b="1" dirty="0" smtClean="0">
                <a:cs typeface="B Nazanin" pitchFamily="2" charset="-78"/>
              </a:rPr>
              <a:t>1-ساختمانها باید به شکل خوبی </a:t>
            </a:r>
            <a:r>
              <a:rPr lang="fa-IR" sz="1600" b="1" dirty="0" smtClean="0">
                <a:solidFill>
                  <a:srgbClr val="FF0000"/>
                </a:solidFill>
                <a:cs typeface="B Nazanin" pitchFamily="2" charset="-78"/>
              </a:rPr>
              <a:t>عایق</a:t>
            </a:r>
            <a:r>
              <a:rPr lang="fa-IR" sz="1600" b="1" dirty="0" smtClean="0">
                <a:cs typeface="B Nazanin" pitchFamily="2" charset="-78"/>
              </a:rPr>
              <a:t> کاری شوند تا اتلاف گرمایی کلی ساختمان کاهش پیدا کند.</a:t>
            </a:r>
          </a:p>
          <a:p>
            <a:pPr>
              <a:lnSpc>
                <a:spcPct val="150000"/>
              </a:lnSpc>
            </a:pPr>
            <a:r>
              <a:rPr lang="fa-IR" sz="1600" b="1" dirty="0" smtClean="0">
                <a:cs typeface="B Nazanin" pitchFamily="2" charset="-78"/>
              </a:rPr>
              <a:t>2-باید دارای </a:t>
            </a:r>
            <a:r>
              <a:rPr lang="fa-IR" sz="1600" b="1" dirty="0" smtClean="0">
                <a:solidFill>
                  <a:srgbClr val="FF0000"/>
                </a:solidFill>
                <a:cs typeface="B Nazanin" pitchFamily="2" charset="-78"/>
              </a:rPr>
              <a:t>سامانه گرمایشی پر بازده </a:t>
            </a:r>
            <a:r>
              <a:rPr lang="fa-IR" sz="1600" b="1" dirty="0" smtClean="0">
                <a:cs typeface="B Nazanin" pitchFamily="2" charset="-78"/>
              </a:rPr>
              <a:t>و پاسخگو باشند.</a:t>
            </a:r>
          </a:p>
          <a:p>
            <a:pPr>
              <a:lnSpc>
                <a:spcPct val="150000"/>
              </a:lnSpc>
            </a:pPr>
            <a:r>
              <a:rPr lang="fa-IR" sz="1600" b="1" dirty="0" smtClean="0">
                <a:cs typeface="B Nazanin" pitchFamily="2" charset="-78"/>
              </a:rPr>
              <a:t>3-باید  رو به</a:t>
            </a:r>
            <a:r>
              <a:rPr lang="fa-IR" sz="1600" b="1" dirty="0" smtClean="0">
                <a:solidFill>
                  <a:srgbClr val="FF0000"/>
                </a:solidFill>
                <a:cs typeface="B Nazanin" pitchFamily="2" charset="-78"/>
              </a:rPr>
              <a:t> جنوب </a:t>
            </a:r>
            <a:r>
              <a:rPr lang="fa-IR" sz="1600" b="1" dirty="0" smtClean="0">
                <a:cs typeface="B Nazanin" pitchFamily="2" charset="-78"/>
              </a:rPr>
              <a:t>باشند(به هر طرف از جنوب شرقی تا جنوب غربی مناسب است.)پنجره ها اغلب رو به جنوب </a:t>
            </a:r>
          </a:p>
          <a:p>
            <a:pPr>
              <a:lnSpc>
                <a:spcPct val="150000"/>
              </a:lnSpc>
            </a:pPr>
            <a:r>
              <a:rPr lang="fa-IR" sz="1600" b="1" dirty="0" smtClean="0">
                <a:cs typeface="B Nazanin" pitchFamily="2" charset="-78"/>
              </a:rPr>
              <a:t>باز شوند،به ویژه برای اتاق های نشیمن اصلی و مکان های با استفاده کمتر مثل حمام باید در قسمت شمال باشند.</a:t>
            </a:r>
          </a:p>
          <a:p>
            <a:pPr>
              <a:lnSpc>
                <a:spcPct val="150000"/>
              </a:lnSpc>
            </a:pPr>
            <a:r>
              <a:rPr lang="fa-IR" sz="1600" b="1" dirty="0" smtClean="0">
                <a:cs typeface="B Nazanin" pitchFamily="2" charset="-78"/>
              </a:rPr>
              <a:t>4-باید از </a:t>
            </a:r>
            <a:r>
              <a:rPr lang="fa-IR" sz="1600" b="1" dirty="0" smtClean="0">
                <a:solidFill>
                  <a:srgbClr val="FF0000"/>
                </a:solidFill>
                <a:cs typeface="B Nazanin" pitchFamily="2" charset="-78"/>
              </a:rPr>
              <a:t>سایه</a:t>
            </a:r>
            <a:r>
              <a:rPr lang="fa-IR" sz="1600" b="1" dirty="0" smtClean="0">
                <a:cs typeface="B Nazanin" pitchFamily="2" charset="-78"/>
              </a:rPr>
              <a:t> سایر ساختمانها در امان باشند، تا بتوانند از آفتاب اساسی زمستان استفاده کنند.</a:t>
            </a:r>
          </a:p>
          <a:p>
            <a:pPr>
              <a:lnSpc>
                <a:spcPct val="150000"/>
              </a:lnSpc>
            </a:pPr>
            <a:r>
              <a:rPr lang="fa-IR" sz="1600" b="1" dirty="0" smtClean="0">
                <a:cs typeface="B Nazanin" pitchFamily="2" charset="-78"/>
              </a:rPr>
              <a:t>5-باید </a:t>
            </a:r>
            <a:r>
              <a:rPr lang="fa-IR" sz="1600" b="1" dirty="0" smtClean="0">
                <a:solidFill>
                  <a:srgbClr val="FF0000"/>
                </a:solidFill>
                <a:cs typeface="B Nazanin" pitchFamily="2" charset="-78"/>
              </a:rPr>
              <a:t>وزین</a:t>
            </a:r>
            <a:r>
              <a:rPr lang="fa-IR" sz="1600" b="1" dirty="0" smtClean="0">
                <a:cs typeface="B Nazanin" pitchFamily="2" charset="-78"/>
              </a:rPr>
              <a:t> ساخته شده باشند، تا با ظرفیت حرارتی بالا در تابستان بیش از حد گرم و در زمستان سرد نشوند.</a:t>
            </a:r>
          </a:p>
          <a:p>
            <a:pPr>
              <a:lnSpc>
                <a:spcPct val="150000"/>
              </a:lnSpc>
            </a:pPr>
            <a:endParaRPr lang="fa-IR" sz="1600" b="1" dirty="0">
              <a:cs typeface="B Nazanin" pitchFamily="2" charset="-78"/>
            </a:endParaRPr>
          </a:p>
        </p:txBody>
      </p:sp>
    </p:spTree>
    <p:extLst>
      <p:ext uri="{BB962C8B-B14F-4D97-AF65-F5344CB8AC3E}">
        <p14:creationId xmlns:p14="http://schemas.microsoft.com/office/powerpoint/2010/main" val="2164991243"/>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New Folder (2)\Removable Disk (I)\m\203-ChampionSymmPerspect.jpg"/>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40000"/>
                    </a14:imgEffect>
                  </a14:imgLayer>
                </a14:imgProps>
              </a:ext>
              <a:ext uri="{28A0092B-C50C-407E-A947-70E740481C1C}">
                <a14:useLocalDpi xmlns:a14="http://schemas.microsoft.com/office/drawing/2010/main" val="0"/>
              </a:ext>
            </a:extLst>
          </a:blip>
          <a:srcRect l="3013" t="5172" r="2681" b="12005"/>
          <a:stretch/>
        </p:blipFill>
        <p:spPr bwMode="auto">
          <a:xfrm>
            <a:off x="0" y="0"/>
            <a:ext cx="8985884" cy="58556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9344" y="6309320"/>
            <a:ext cx="5581128" cy="276999"/>
          </a:xfrm>
          <a:prstGeom prst="rect">
            <a:avLst/>
          </a:prstGeom>
          <a:noFill/>
        </p:spPr>
        <p:txBody>
          <a:bodyPr wrap="square" rtlCol="1">
            <a:spAutoFit/>
          </a:bodyPr>
          <a:lstStyle/>
          <a:p>
            <a:r>
              <a:rPr lang="fa-IR" sz="1200" b="1" dirty="0" smtClean="0"/>
              <a:t>اصول و کاربرد انرژی خورشیدی                                                                </a:t>
            </a:r>
            <a:r>
              <a:rPr lang="fa-IR" sz="1200" b="1" dirty="0" smtClean="0">
                <a:solidFill>
                  <a:schemeClr val="bg1"/>
                </a:solidFill>
              </a:rPr>
              <a:t>اصغر حاج سقطی</a:t>
            </a:r>
            <a:endParaRPr lang="fa-IR" sz="1200" b="1" dirty="0">
              <a:solidFill>
                <a:schemeClr val="bg1"/>
              </a:solidFill>
            </a:endParaRPr>
          </a:p>
        </p:txBody>
      </p:sp>
      <p:sp>
        <p:nvSpPr>
          <p:cNvPr id="5" name="TextBox 4"/>
          <p:cNvSpPr txBox="1"/>
          <p:nvPr/>
        </p:nvSpPr>
        <p:spPr>
          <a:xfrm>
            <a:off x="1043608" y="886068"/>
            <a:ext cx="7560840" cy="3046988"/>
          </a:xfrm>
          <a:prstGeom prst="rect">
            <a:avLst/>
          </a:prstGeom>
          <a:noFill/>
        </p:spPr>
        <p:txBody>
          <a:bodyPr wrap="square" rtlCol="1">
            <a:spAutoFit/>
          </a:bodyPr>
          <a:lstStyle/>
          <a:p>
            <a:pPr>
              <a:lnSpc>
                <a:spcPct val="150000"/>
              </a:lnSpc>
            </a:pPr>
            <a:r>
              <a:rPr lang="fa-IR" sz="1600" b="1" dirty="0" smtClean="0">
                <a:cs typeface="B Nazanin" pitchFamily="2" charset="-78"/>
              </a:rPr>
              <a:t>1-سطوح شیشه ای در شب گرما از دست میدهند که برای جلوگیری از آن باید تدابیری بکار برد.</a:t>
            </a:r>
          </a:p>
          <a:p>
            <a:pPr>
              <a:lnSpc>
                <a:spcPct val="150000"/>
              </a:lnSpc>
            </a:pPr>
            <a:r>
              <a:rPr lang="fa-IR" sz="1600" b="1" dirty="0" smtClean="0">
                <a:cs typeface="B Nazanin" pitchFamily="2" charset="-78"/>
              </a:rPr>
              <a:t>2-مبلمان داخلی ساختمان بعلت تابش مستقیم خورشیدی حالت تغییر رنگ و خشک شدگی پیدا میکنند که بایستی آنها را محافظت کرد.</a:t>
            </a:r>
          </a:p>
          <a:p>
            <a:pPr>
              <a:lnSpc>
                <a:spcPct val="150000"/>
              </a:lnSpc>
            </a:pPr>
            <a:r>
              <a:rPr lang="fa-IR" sz="1600" b="1" dirty="0" smtClean="0">
                <a:cs typeface="B Nazanin" pitchFamily="2" charset="-78"/>
              </a:rPr>
              <a:t>3-جهت اخذ و ذخیره انرژی حرارتی خورشید باید سطوحی از مصالح ساختمانی و یا منابعی در داخل ساختمان تعبیه شود.</a:t>
            </a:r>
          </a:p>
          <a:p>
            <a:pPr>
              <a:lnSpc>
                <a:spcPct val="150000"/>
              </a:lnSpc>
            </a:pPr>
            <a:r>
              <a:rPr lang="fa-IR" sz="1600" b="1" dirty="0" smtClean="0">
                <a:cs typeface="B Nazanin" pitchFamily="2" charset="-78"/>
              </a:rPr>
              <a:t>4-در صورتیکه پنجره ها دارای روکش حرارتی هستند حداقل دوبار در روز توسط ساکنین ساختمان باز و بسته شوند.</a:t>
            </a:r>
          </a:p>
          <a:p>
            <a:pPr>
              <a:lnSpc>
                <a:spcPct val="150000"/>
              </a:lnSpc>
            </a:pPr>
            <a:r>
              <a:rPr lang="fa-IR" sz="1600" b="1" dirty="0" smtClean="0">
                <a:cs typeface="B Nazanin" pitchFamily="2" charset="-78"/>
              </a:rPr>
              <a:t>5-تبادل حرارتی از طریق پنجره ها به تنهایی جوابگوی تامین گرمای سالیانه ساختمان نمیباشد. </a:t>
            </a:r>
            <a:endParaRPr lang="fa-IR" sz="1600" b="1" dirty="0">
              <a:cs typeface="B Nazanin" pitchFamily="2" charset="-78"/>
            </a:endParaRPr>
          </a:p>
        </p:txBody>
      </p:sp>
      <p:sp>
        <p:nvSpPr>
          <p:cNvPr id="7" name="Rectangle 6"/>
          <p:cNvSpPr/>
          <p:nvPr/>
        </p:nvSpPr>
        <p:spPr>
          <a:xfrm>
            <a:off x="4938187" y="364594"/>
            <a:ext cx="3594253"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000" b="1" cap="all" spc="0" dirty="0" smtClean="0">
                <a:ln w="0"/>
                <a:solidFill>
                  <a:schemeClr val="accent2">
                    <a:lumMod val="50000"/>
                  </a:schemeClr>
                </a:solidFill>
                <a:effectLst>
                  <a:reflection blurRad="12700" stA="50000" endPos="50000" dist="5000" dir="5400000" sy="-100000" rotWithShape="0"/>
                </a:effectLst>
              </a:rPr>
              <a:t>معایب استفاده از گلخانه های خورشیدی:</a:t>
            </a:r>
            <a:endParaRPr lang="fa-IR" sz="2000" b="1" cap="all" spc="0" dirty="0">
              <a:ln w="0"/>
              <a:solidFill>
                <a:schemeClr val="accent2">
                  <a:lumMod val="50000"/>
                </a:schemeClr>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3328492"/>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New Folder (2)\Removable Disk (I)\m\202_1-ChampionPrelimConceptAA.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8312"/>
            <a:ext cx="9036496" cy="6668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9344" y="6309320"/>
            <a:ext cx="5581128" cy="276999"/>
          </a:xfrm>
          <a:prstGeom prst="rect">
            <a:avLst/>
          </a:prstGeom>
          <a:noFill/>
        </p:spPr>
        <p:txBody>
          <a:bodyPr wrap="square" rtlCol="1">
            <a:spAutoFit/>
          </a:bodyPr>
          <a:lstStyle/>
          <a:p>
            <a:r>
              <a:rPr lang="fa-IR" sz="1200" b="1" dirty="0" smtClean="0"/>
              <a:t>اصول و کاربرد انرژی خورشیدی                                                                </a:t>
            </a:r>
            <a:r>
              <a:rPr lang="fa-IR" sz="1200" b="1" dirty="0" smtClean="0">
                <a:solidFill>
                  <a:schemeClr val="bg1"/>
                </a:solidFill>
              </a:rPr>
              <a:t>اصغر حاج سقطی</a:t>
            </a:r>
            <a:endParaRPr lang="fa-IR" sz="1200" b="1" dirty="0">
              <a:solidFill>
                <a:schemeClr val="bg1"/>
              </a:solidFill>
            </a:endParaRPr>
          </a:p>
        </p:txBody>
      </p:sp>
      <p:sp>
        <p:nvSpPr>
          <p:cNvPr id="5" name="Rectangle 4"/>
          <p:cNvSpPr/>
          <p:nvPr/>
        </p:nvSpPr>
        <p:spPr>
          <a:xfrm>
            <a:off x="1216088" y="679336"/>
            <a:ext cx="7356566" cy="2646878"/>
          </a:xfrm>
          <a:prstGeom prst="rect">
            <a:avLst/>
          </a:prstGeom>
        </p:spPr>
        <p:txBody>
          <a:bodyPr wrap="none">
            <a:spAutoFit/>
          </a:bodyPr>
          <a:lstStyle/>
          <a:p>
            <a:pPr>
              <a:lnSpc>
                <a:spcPct val="150000"/>
              </a:lnSpc>
            </a:pPr>
            <a:r>
              <a:rPr lang="fa-IR" sz="1600" b="1" dirty="0" smtClean="0">
                <a:cs typeface="B Nazanin" pitchFamily="2" charset="-78"/>
              </a:rPr>
              <a:t>1-هزینه پنجره ها جزئی از هزینه ساخت یک ساختمان را تشکیل میدهند و لذا از نظر مالی پنجره ها</a:t>
            </a:r>
          </a:p>
          <a:p>
            <a:pPr>
              <a:lnSpc>
                <a:spcPct val="150000"/>
              </a:lnSpc>
            </a:pPr>
            <a:r>
              <a:rPr lang="fa-IR" sz="1600" b="1" dirty="0" smtClean="0">
                <a:cs typeface="B Nazanin" pitchFamily="2" charset="-78"/>
              </a:rPr>
              <a:t> باری برای ساختمان محسوب نمیشود.</a:t>
            </a:r>
          </a:p>
          <a:p>
            <a:pPr>
              <a:lnSpc>
                <a:spcPct val="150000"/>
              </a:lnSpc>
            </a:pPr>
            <a:r>
              <a:rPr lang="fa-IR" sz="1600" b="1" dirty="0" smtClean="0">
                <a:cs typeface="B Nazanin" pitchFamily="2" charset="-78"/>
              </a:rPr>
              <a:t>2-پنجره های خورشیدی را میتوان همراه دیگر سیستمهای گرماخورشیدی در طرح خانه های خورشیدی</a:t>
            </a:r>
          </a:p>
          <a:p>
            <a:pPr>
              <a:lnSpc>
                <a:spcPct val="150000"/>
              </a:lnSpc>
            </a:pPr>
            <a:r>
              <a:rPr lang="fa-IR" sz="1600" b="1" dirty="0" smtClean="0">
                <a:cs typeface="B Nazanin" pitchFamily="2" charset="-78"/>
              </a:rPr>
              <a:t> منظور کرد.</a:t>
            </a:r>
          </a:p>
          <a:p>
            <a:pPr>
              <a:lnSpc>
                <a:spcPct val="150000"/>
              </a:lnSpc>
            </a:pPr>
            <a:r>
              <a:rPr lang="fa-IR" sz="1600" b="1" dirty="0" smtClean="0">
                <a:cs typeface="B Nazanin" pitchFamily="2" charset="-78"/>
              </a:rPr>
              <a:t>3-با عایق کردن پنجره ها در شب،از از تلفات ساختمان جلوگیری شده و از وجود همین پنجره ها در</a:t>
            </a:r>
          </a:p>
          <a:p>
            <a:pPr>
              <a:lnSpc>
                <a:spcPct val="150000"/>
              </a:lnSpc>
            </a:pPr>
            <a:r>
              <a:rPr lang="fa-IR" sz="1600" b="1" dirty="0" smtClean="0">
                <a:cs typeface="B Nazanin" pitchFamily="2" charset="-78"/>
              </a:rPr>
              <a:t> روز انرژی حرارتی شبانه روزی ساختمان تامین میگردد.</a:t>
            </a:r>
          </a:p>
          <a:p>
            <a:pPr>
              <a:lnSpc>
                <a:spcPct val="150000"/>
              </a:lnSpc>
            </a:pPr>
            <a:endParaRPr lang="fa-IR" sz="1600" b="1" dirty="0">
              <a:cs typeface="B Nazanin" pitchFamily="2" charset="-78"/>
            </a:endParaRPr>
          </a:p>
        </p:txBody>
      </p:sp>
      <p:sp>
        <p:nvSpPr>
          <p:cNvPr id="7" name="Rectangle 6"/>
          <p:cNvSpPr/>
          <p:nvPr/>
        </p:nvSpPr>
        <p:spPr>
          <a:xfrm>
            <a:off x="4459027" y="292346"/>
            <a:ext cx="4113626"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000" b="1" cap="all" spc="0" dirty="0" smtClean="0">
                <a:ln w="0"/>
                <a:solidFill>
                  <a:schemeClr val="accent2">
                    <a:lumMod val="50000"/>
                  </a:schemeClr>
                </a:solidFill>
                <a:effectLst>
                  <a:reflection blurRad="12700" stA="50000" endPos="50000" dist="5000" dir="5400000" sy="-100000" rotWithShape="0"/>
                </a:effectLst>
              </a:rPr>
              <a:t>مزایا </a:t>
            </a:r>
            <a:r>
              <a:rPr lang="fa-IR" sz="2000" b="1" cap="all" spc="0" dirty="0">
                <a:ln w="0"/>
                <a:solidFill>
                  <a:schemeClr val="accent2">
                    <a:lumMod val="50000"/>
                  </a:schemeClr>
                </a:solidFill>
                <a:effectLst>
                  <a:reflection blurRad="12700" stA="50000" endPos="50000" dist="5000" dir="5400000" sy="-100000" rotWithShape="0"/>
                </a:effectLst>
              </a:rPr>
              <a:t>استفاده از سیستم </a:t>
            </a:r>
            <a:r>
              <a:rPr lang="fa-IR" sz="2000" b="1" cap="all" spc="0" dirty="0" smtClean="0">
                <a:ln w="0"/>
                <a:solidFill>
                  <a:schemeClr val="accent2">
                    <a:lumMod val="50000"/>
                  </a:schemeClr>
                </a:solidFill>
                <a:effectLst>
                  <a:reflection blurRad="12700" stA="50000" endPos="50000" dist="5000" dir="5400000" sy="-100000" rotWithShape="0"/>
                </a:effectLst>
              </a:rPr>
              <a:t>گلخانه های خورشیدی:</a:t>
            </a:r>
            <a:endParaRPr lang="fa-IR" sz="2000" b="1" cap="all" spc="0" dirty="0">
              <a:ln w="0"/>
              <a:solidFill>
                <a:schemeClr val="accent2">
                  <a:lumMod val="50000"/>
                </a:schemeClr>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940200780"/>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New Folder (2)\Removable Disk (I)\New Folder (2)\m\202_1-ChampionPrelimConceptAA.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 y="-85725"/>
            <a:ext cx="9525000" cy="7029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9552" y="476672"/>
            <a:ext cx="7956376" cy="1631216"/>
          </a:xfrm>
          <a:prstGeom prst="rect">
            <a:avLst/>
          </a:prstGeom>
        </p:spPr>
        <p:txBody>
          <a:bodyPr wrap="square">
            <a:spAutoFit/>
          </a:bodyPr>
          <a:lstStyle/>
          <a:p>
            <a:r>
              <a:rPr lang="ar-SA" b="1" dirty="0">
                <a:solidFill>
                  <a:schemeClr val="tx2"/>
                </a:solidFill>
                <a:cs typeface="B Nazanin" pitchFamily="2" charset="-78"/>
              </a:rPr>
              <a:t>موقعيت كشور ايران از نظرميزان دريافت انرژي </a:t>
            </a:r>
            <a:r>
              <a:rPr lang="ar-SA" b="1" dirty="0" smtClean="0">
                <a:solidFill>
                  <a:schemeClr val="tx2"/>
                </a:solidFill>
                <a:cs typeface="B Nazanin" pitchFamily="2" charset="-78"/>
              </a:rPr>
              <a:t>خورشيدي</a:t>
            </a:r>
            <a:endParaRPr lang="fa-IR" b="1" dirty="0" smtClean="0">
              <a:solidFill>
                <a:schemeClr val="tx2"/>
              </a:solidFill>
              <a:cs typeface="B Nazanin" pitchFamily="2" charset="-78"/>
            </a:endParaRPr>
          </a:p>
          <a:p>
            <a:endParaRPr lang="en-US" dirty="0">
              <a:cs typeface="B Nazanin" pitchFamily="2" charset="-78"/>
            </a:endParaRPr>
          </a:p>
          <a:p>
            <a:r>
              <a:rPr lang="ar-SA" sz="1600" b="1" dirty="0">
                <a:cs typeface="B Nazanin" pitchFamily="2" charset="-78"/>
              </a:rPr>
              <a:t>كشور ايران در بين مدارهاي 25 تا 40 درجه عرض شمالي قرار گرفته است و در منطقه‌اي واقع شده كه به لحاظ دريافت انرژي خورشيدي در بين نقاط جهان در بالاترين رده‌ها قرار دارد. ميزان تابش خورشيدي در ايران بين 1800 تا 2200 كيلووات ساعت بر مترمربع در سال تخمين زده شده است كه البته بالاتر از ميزان متوسط جهاني است. در ايران به طور متوسط ساليانه بيش از 280 روزآفتابي گزارش شده است كه بسيار قابل توجه است</a:t>
            </a:r>
            <a:r>
              <a:rPr lang="ar-SA" sz="1600" b="1" dirty="0" smtClean="0">
                <a:cs typeface="B Nazanin" pitchFamily="2" charset="-78"/>
              </a:rPr>
              <a:t>.</a:t>
            </a:r>
            <a:endParaRPr lang="en-US" sz="1600" b="1" dirty="0">
              <a:cs typeface="B Nazanin" pitchFamily="2" charset="-78"/>
            </a:endParaRPr>
          </a:p>
        </p:txBody>
      </p:sp>
      <p:sp>
        <p:nvSpPr>
          <p:cNvPr id="3" name="Rectangle 2"/>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4" name="Picture 3" descr="I:\New Folder (2)\Figure6.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AWT IMAGE"/>
          <p:cNvPicPr/>
          <p:nvPr/>
        </p:nvPicPr>
        <p:blipFill>
          <a:blip r:embed="rId5" cstate="print"/>
          <a:srcRect/>
          <a:stretch>
            <a:fillRect/>
          </a:stretch>
        </p:blipFill>
        <p:spPr bwMode="auto">
          <a:xfrm>
            <a:off x="720924" y="2415226"/>
            <a:ext cx="3203004" cy="2525941"/>
          </a:xfrm>
          <a:prstGeom prst="rect">
            <a:avLst/>
          </a:prstGeom>
          <a:noFill/>
          <a:ln w="9525">
            <a:noFill/>
            <a:miter lim="800000"/>
            <a:headEnd/>
            <a:tailEnd/>
          </a:ln>
        </p:spPr>
      </p:pic>
      <p:sp>
        <p:nvSpPr>
          <p:cNvPr id="8" name="TextBox 7"/>
          <p:cNvSpPr txBox="1"/>
          <p:nvPr/>
        </p:nvSpPr>
        <p:spPr>
          <a:xfrm>
            <a:off x="3239344" y="6309320"/>
            <a:ext cx="5581128" cy="276999"/>
          </a:xfrm>
          <a:prstGeom prst="rect">
            <a:avLst/>
          </a:prstGeom>
          <a:noFill/>
        </p:spPr>
        <p:txBody>
          <a:bodyPr wrap="square" rtlCol="1">
            <a:spAutoFit/>
          </a:bodyPr>
          <a:lstStyle/>
          <a:p>
            <a:r>
              <a:rPr lang="fa-IR" sz="1200" b="1" dirty="0" smtClean="0"/>
              <a:t>اصول و کاربرد انرژی خورشیدی                                                                </a:t>
            </a:r>
            <a:r>
              <a:rPr lang="fa-IR" sz="1200" b="1" dirty="0" smtClean="0">
                <a:solidFill>
                  <a:schemeClr val="bg1"/>
                </a:solidFill>
              </a:rPr>
              <a:t>اصغر حاج سقطی</a:t>
            </a:r>
            <a:endParaRPr lang="fa-IR" sz="1200" b="1" dirty="0">
              <a:solidFill>
                <a:schemeClr val="bg1"/>
              </a:solidFill>
            </a:endParaRPr>
          </a:p>
        </p:txBody>
      </p:sp>
    </p:spTree>
    <p:extLst>
      <p:ext uri="{BB962C8B-B14F-4D97-AF65-F5344CB8AC3E}">
        <p14:creationId xmlns:p14="http://schemas.microsoft.com/office/powerpoint/2010/main" val="2039593084"/>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4" name="Picture 23" descr="Description: C:\Users\mahdi\Desktop\green roof photo\resale sakhteman sabz\2\suntech-1m-bipv-headquar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44824"/>
            <a:ext cx="4301701" cy="2858894"/>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22" descr="Description: http://www.pv-magazine.com/fileadmin/uploads/bilder/pvi_Bilder_fur_Nachrichten/Suntech_global_HQ_Wuxi_Image_Sunte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311" y="1844824"/>
            <a:ext cx="4287219" cy="28375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755576" y="781690"/>
            <a:ext cx="8172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B Nazanin"/>
                <a:ea typeface="Calibri" pitchFamily="34" charset="0"/>
                <a:cs typeface="B Nazanin" pitchFamily="2" charset="-78"/>
              </a:rPr>
              <a:t>اولین شرکت چینی متعلق به بخش خصوصی در بورس اوراق بهادار نیویورک در دسامبر 2005 ذکر شده است، امروز </a:t>
            </a:r>
            <a:r>
              <a:rPr kumimoji="0" lang="en-GB" sz="1600" b="1" i="0" u="none" strike="noStrike" cap="none" normalizeH="0" baseline="0" dirty="0" err="1" smtClean="0">
                <a:ln>
                  <a:noFill/>
                </a:ln>
                <a:solidFill>
                  <a:schemeClr val="tx1"/>
                </a:solidFill>
                <a:effectLst/>
                <a:latin typeface="Tahoma" pitchFamily="34" charset="0"/>
                <a:ea typeface="Calibri" pitchFamily="34" charset="0"/>
                <a:cs typeface="B Nazanin" pitchFamily="2" charset="-78"/>
              </a:rPr>
              <a:t>Suntech</a:t>
            </a:r>
            <a:r>
              <a:rPr kumimoji="0" lang="en-GB" sz="1600" b="1" i="0" u="none" strike="noStrike" cap="none" normalizeH="0" baseline="0" dirty="0" smtClean="0">
                <a:ln>
                  <a:noFill/>
                </a:ln>
                <a:solidFill>
                  <a:schemeClr val="tx1"/>
                </a:solidFill>
                <a:effectLst/>
                <a:latin typeface="B Nazanin"/>
                <a:ea typeface="Calibri" pitchFamily="34" charset="0"/>
                <a:cs typeface="B Nazanin" pitchFamily="2" charset="-78"/>
              </a:rPr>
              <a:t> </a:t>
            </a:r>
            <a:r>
              <a:rPr kumimoji="0" lang="ar-SA" sz="1600" b="1" i="0" u="none" strike="noStrike" cap="none" normalizeH="0" baseline="0" dirty="0" smtClean="0">
                <a:ln>
                  <a:noFill/>
                </a:ln>
                <a:solidFill>
                  <a:schemeClr val="tx1"/>
                </a:solidFill>
                <a:effectLst/>
                <a:latin typeface="B Nazanin"/>
                <a:ea typeface="Calibri" pitchFamily="34" charset="0"/>
                <a:cs typeface="B Nazanin" pitchFamily="2" charset="-78"/>
              </a:rPr>
              <a:t>در رتبه سوم در جهان سلول های خورشیدی جای گرفته است</a:t>
            </a:r>
            <a:endParaRPr kumimoji="0" lang="en-US" sz="16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5" name="Rectangle 4"/>
          <p:cNvSpPr>
            <a:spLocks noChangeArrowheads="1"/>
          </p:cNvSpPr>
          <p:nvPr/>
        </p:nvSpPr>
        <p:spPr bwMode="auto">
          <a:xfrm>
            <a:off x="3635896" y="4835408"/>
            <a:ext cx="25779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B Nazanin"/>
                <a:ea typeface="Calibri" pitchFamily="34" charset="0"/>
                <a:cs typeface="Arial" pitchFamily="34" charset="0"/>
              </a:rPr>
              <a:t>نمونه سلول خورشیدی در نیویورک </a:t>
            </a:r>
            <a:r>
              <a:rPr kumimoji="0" lang="ar-SA" sz="1200" b="0" i="0" u="none" strike="noStrike" cap="none" normalizeH="0" baseline="0" dirty="0" smtClean="0">
                <a:ln>
                  <a:noFill/>
                </a:ln>
                <a:solidFill>
                  <a:schemeClr val="tx1"/>
                </a:solidFill>
                <a:effectLst/>
                <a:latin typeface="B Nazanin"/>
                <a:ea typeface="Calibri" pitchFamily="34" charset="0"/>
                <a:cs typeface="Arial" pitchFamily="34"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58876810"/>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6" name="Picture 5" descr="http://www.konjkav.com/images/stories/7-90/energy%20sun%201.jpg"/>
          <p:cNvPicPr/>
          <p:nvPr/>
        </p:nvPicPr>
        <p:blipFill rotWithShape="1">
          <a:blip r:embed="rId2"/>
          <a:srcRect l="12463" b="5749"/>
          <a:stretch/>
        </p:blipFill>
        <p:spPr bwMode="auto">
          <a:xfrm>
            <a:off x="395536" y="434044"/>
            <a:ext cx="5175811" cy="4176464"/>
          </a:xfrm>
          <a:prstGeom prst="rect">
            <a:avLst/>
          </a:prstGeom>
          <a:ln>
            <a:noFill/>
          </a:ln>
          <a:effectLst>
            <a:outerShdw blurRad="292100" dist="139700" dir="2700000" algn="tl" rotWithShape="0">
              <a:srgbClr val="333333">
                <a:alpha val="65000"/>
              </a:srgbClr>
            </a:outerShdw>
          </a:effectLst>
        </p:spPr>
      </p:pic>
      <p:pic>
        <p:nvPicPr>
          <p:cNvPr id="10" name="Picture 2" descr="I:\New Folder (2)\Figure6.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0" y="1052736"/>
            <a:ext cx="4139952" cy="3323987"/>
          </a:xfrm>
          <a:prstGeom prst="rect">
            <a:avLst/>
          </a:prstGeom>
        </p:spPr>
        <p:txBody>
          <a:bodyPr wrap="square">
            <a:spAutoFit/>
          </a:bodyPr>
          <a:lstStyle/>
          <a:p>
            <a:pPr>
              <a:lnSpc>
                <a:spcPct val="150000"/>
              </a:lnSpc>
            </a:pPr>
            <a:r>
              <a:rPr lang="fa-IR" sz="1400" b="1" dirty="0">
                <a:cs typeface="B Nazanin" pitchFamily="2" charset="-78"/>
              </a:rPr>
              <a:t>خانه فَب لَب (</a:t>
            </a:r>
            <a:r>
              <a:rPr lang="en-US" sz="1400" b="1" dirty="0">
                <a:cs typeface="B Nazanin" pitchFamily="2" charset="-78"/>
              </a:rPr>
              <a:t>Fab Lab House</a:t>
            </a:r>
            <a:r>
              <a:rPr lang="fa-IR" sz="1400" b="1" dirty="0">
                <a:cs typeface="B Nazanin" pitchFamily="2" charset="-78"/>
              </a:rPr>
              <a:t>)</a:t>
            </a:r>
            <a:endParaRPr lang="en-US" sz="1400" b="1" dirty="0">
              <a:cs typeface="B Nazanin" pitchFamily="2" charset="-78"/>
            </a:endParaRPr>
          </a:p>
          <a:p>
            <a:pPr>
              <a:lnSpc>
                <a:spcPct val="150000"/>
              </a:lnSpc>
            </a:pPr>
            <a:r>
              <a:rPr lang="fa-IR" sz="1400" b="1" dirty="0" smtClean="0">
                <a:cs typeface="B Nazanin" pitchFamily="2" charset="-78"/>
              </a:rPr>
              <a:t>"</a:t>
            </a:r>
            <a:r>
              <a:rPr lang="fa-IR" sz="1400" b="1" dirty="0">
                <a:cs typeface="B Nazanin" pitchFamily="2" charset="-78"/>
              </a:rPr>
              <a:t>فب لب" تنها یک خانه ساده </a:t>
            </a:r>
            <a:r>
              <a:rPr lang="fa-IR" sz="1400" b="1" dirty="0" smtClean="0">
                <a:cs typeface="B Nazanin" pitchFamily="2" charset="-78"/>
              </a:rPr>
              <a:t>مجهز</a:t>
            </a:r>
          </a:p>
          <a:p>
            <a:pPr>
              <a:lnSpc>
                <a:spcPct val="150000"/>
              </a:lnSpc>
            </a:pPr>
            <a:r>
              <a:rPr lang="fa-IR" sz="1400" b="1" dirty="0" smtClean="0">
                <a:cs typeface="B Nazanin" pitchFamily="2" charset="-78"/>
              </a:rPr>
              <a:t> </a:t>
            </a:r>
            <a:r>
              <a:rPr lang="fa-IR" sz="1400" b="1" dirty="0">
                <a:cs typeface="B Nazanin" pitchFamily="2" charset="-78"/>
              </a:rPr>
              <a:t>به پانلهای خورشیدی بر روی پشت بام نیست</a:t>
            </a:r>
            <a:r>
              <a:rPr lang="fa-IR" sz="1400" b="1" dirty="0" smtClean="0">
                <a:cs typeface="B Nazanin" pitchFamily="2" charset="-78"/>
              </a:rPr>
              <a:t>،</a:t>
            </a:r>
          </a:p>
          <a:p>
            <a:pPr>
              <a:lnSpc>
                <a:spcPct val="150000"/>
              </a:lnSpc>
            </a:pPr>
            <a:r>
              <a:rPr lang="fa-IR" sz="1400" b="1" dirty="0" smtClean="0">
                <a:cs typeface="B Nazanin" pitchFamily="2" charset="-78"/>
              </a:rPr>
              <a:t> </a:t>
            </a:r>
            <a:r>
              <a:rPr lang="fa-IR" sz="1400" b="1" dirty="0">
                <a:cs typeface="B Nazanin" pitchFamily="2" charset="-78"/>
              </a:rPr>
              <a:t>بلکه یک سازه پیش ساخته کاملاً خودکفا است </a:t>
            </a:r>
            <a:endParaRPr lang="fa-IR" sz="1400" b="1" dirty="0" smtClean="0">
              <a:cs typeface="B Nazanin" pitchFamily="2" charset="-78"/>
            </a:endParaRPr>
          </a:p>
          <a:p>
            <a:pPr>
              <a:lnSpc>
                <a:spcPct val="150000"/>
              </a:lnSpc>
            </a:pPr>
            <a:r>
              <a:rPr lang="fa-IR" sz="1400" b="1" dirty="0" smtClean="0">
                <a:cs typeface="B Nazanin" pitchFamily="2" charset="-78"/>
              </a:rPr>
              <a:t>که </a:t>
            </a:r>
            <a:r>
              <a:rPr lang="fa-IR" sz="1400" b="1" dirty="0">
                <a:cs typeface="B Nazanin" pitchFamily="2" charset="-78"/>
              </a:rPr>
              <a:t>می تواند دو برابر انرژی که مصرف می کند</a:t>
            </a:r>
            <a:r>
              <a:rPr lang="fa-IR" sz="1400" b="1" dirty="0" smtClean="0">
                <a:cs typeface="B Nazanin" pitchFamily="2" charset="-78"/>
              </a:rPr>
              <a:t>،</a:t>
            </a:r>
          </a:p>
          <a:p>
            <a:pPr>
              <a:lnSpc>
                <a:spcPct val="150000"/>
              </a:lnSpc>
            </a:pPr>
            <a:r>
              <a:rPr lang="fa-IR" sz="1400" b="1" dirty="0" smtClean="0">
                <a:cs typeface="B Nazanin" pitchFamily="2" charset="-78"/>
              </a:rPr>
              <a:t> </a:t>
            </a:r>
            <a:r>
              <a:rPr lang="fa-IR" sz="1400" b="1" dirty="0">
                <a:cs typeface="B Nazanin" pitchFamily="2" charset="-78"/>
              </a:rPr>
              <a:t>تولید کند.</a:t>
            </a:r>
            <a:endParaRPr lang="en-US" sz="1400" b="1" dirty="0">
              <a:cs typeface="B Nazanin" pitchFamily="2" charset="-78"/>
            </a:endParaRPr>
          </a:p>
          <a:p>
            <a:pPr>
              <a:lnSpc>
                <a:spcPct val="150000"/>
              </a:lnSpc>
            </a:pPr>
            <a:r>
              <a:rPr lang="fa-IR" sz="1400" b="1" dirty="0">
                <a:cs typeface="B Nazanin" pitchFamily="2" charset="-78"/>
              </a:rPr>
              <a:t>این خانه یک ساختمان کاملاً زیستی است </a:t>
            </a:r>
            <a:endParaRPr lang="fa-IR" sz="1400" b="1" dirty="0" smtClean="0">
              <a:cs typeface="B Nazanin" pitchFamily="2" charset="-78"/>
            </a:endParaRPr>
          </a:p>
          <a:p>
            <a:pPr>
              <a:lnSpc>
                <a:spcPct val="150000"/>
              </a:lnSpc>
            </a:pPr>
            <a:r>
              <a:rPr lang="fa-IR" sz="1400" b="1" dirty="0" smtClean="0">
                <a:cs typeface="B Nazanin" pitchFamily="2" charset="-78"/>
              </a:rPr>
              <a:t>که </a:t>
            </a:r>
            <a:r>
              <a:rPr lang="fa-IR" sz="1400" b="1" dirty="0">
                <a:cs typeface="B Nazanin" pitchFamily="2" charset="-78"/>
              </a:rPr>
              <a:t>از چوب و مواد طبیعی با روکشی </a:t>
            </a:r>
            <a:r>
              <a:rPr lang="fa-IR" sz="1400" b="1" dirty="0" smtClean="0">
                <a:cs typeface="B Nazanin" pitchFamily="2" charset="-78"/>
              </a:rPr>
              <a:t>از</a:t>
            </a:r>
          </a:p>
          <a:p>
            <a:pPr>
              <a:lnSpc>
                <a:spcPct val="150000"/>
              </a:lnSpc>
            </a:pPr>
            <a:r>
              <a:rPr lang="fa-IR" sz="1400" b="1" dirty="0" smtClean="0">
                <a:cs typeface="B Nazanin" pitchFamily="2" charset="-78"/>
              </a:rPr>
              <a:t> </a:t>
            </a:r>
            <a:r>
              <a:rPr lang="fa-IR" sz="1400" b="1" dirty="0">
                <a:cs typeface="B Nazanin" pitchFamily="2" charset="-78"/>
              </a:rPr>
              <a:t>پانلهای فتوولتائیک ساخته شده است.</a:t>
            </a:r>
            <a:br>
              <a:rPr lang="fa-IR" sz="1400" b="1" dirty="0">
                <a:cs typeface="B Nazanin" pitchFamily="2" charset="-78"/>
              </a:rPr>
            </a:br>
            <a:endParaRPr lang="en-US" sz="1400" b="1" dirty="0">
              <a:cs typeface="B Nazanin" pitchFamily="2" charset="-78"/>
            </a:endParaRPr>
          </a:p>
        </p:txBody>
      </p:sp>
    </p:spTree>
    <p:extLst>
      <p:ext uri="{BB962C8B-B14F-4D97-AF65-F5344CB8AC3E}">
        <p14:creationId xmlns:p14="http://schemas.microsoft.com/office/powerpoint/2010/main" val="3287215888"/>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60032" y="692696"/>
            <a:ext cx="3923928" cy="2031325"/>
          </a:xfrm>
          <a:prstGeom prst="rect">
            <a:avLst/>
          </a:prstGeom>
        </p:spPr>
        <p:txBody>
          <a:bodyPr wrap="square">
            <a:spAutoFit/>
          </a:bodyPr>
          <a:lstStyle/>
          <a:p>
            <a:pPr>
              <a:lnSpc>
                <a:spcPct val="150000"/>
              </a:lnSpc>
            </a:pPr>
            <a:r>
              <a:rPr lang="fa-IR" sz="1400" b="1" dirty="0">
                <a:cs typeface="B Nazanin" pitchFamily="2" charset="-78"/>
              </a:rPr>
              <a:t>خانه خورشیدی در سوئیس</a:t>
            </a:r>
            <a:endParaRPr lang="en-US" sz="1400" b="1" dirty="0">
              <a:cs typeface="B Nazanin" pitchFamily="2" charset="-78"/>
            </a:endParaRPr>
          </a:p>
          <a:p>
            <a:pPr>
              <a:lnSpc>
                <a:spcPct val="150000"/>
              </a:lnSpc>
            </a:pPr>
            <a:r>
              <a:rPr lang="fa-IR" sz="1400" b="1" dirty="0">
                <a:cs typeface="B Nazanin" pitchFamily="2" charset="-78"/>
              </a:rPr>
              <a:t>این سازه که اولین ساختمان چند واحدی اروپا است در سال 2007 در </a:t>
            </a:r>
            <a:r>
              <a:rPr lang="fa-IR" sz="1400" b="1" dirty="0" smtClean="0">
                <a:cs typeface="B Nazanin" pitchFamily="2" charset="-78"/>
              </a:rPr>
              <a:t>سوئیس </a:t>
            </a:r>
            <a:r>
              <a:rPr lang="fa-IR" sz="1400" b="1" dirty="0">
                <a:cs typeface="B Nazanin" pitchFamily="2" charset="-78"/>
              </a:rPr>
              <a:t>افتتاح شد. بام این خانه از 276 پانل خورشیدی تشکیل شده که به یک مخزن عظیم آب بهداشتی متصل شده است. این پانلها می توانند آب گرم و گرمای داخلی 8 آپارتمان مبله این خانه را تامین کنند</a:t>
            </a:r>
            <a:r>
              <a:rPr lang="fa-IR" sz="1400" b="1" dirty="0" smtClean="0">
                <a:cs typeface="B Nazanin" pitchFamily="2" charset="-78"/>
              </a:rPr>
              <a:t>.</a:t>
            </a:r>
            <a:endParaRPr lang="en-US" sz="1400" b="1" dirty="0">
              <a:cs typeface="B Nazanin" pitchFamily="2" charset="-78"/>
            </a:endParaRPr>
          </a:p>
        </p:txBody>
      </p:sp>
      <p:pic>
        <p:nvPicPr>
          <p:cNvPr id="7" name="Picture 6" descr="http://www.konjkav.com/images/stories/7-90/energy%20sun%202.jpg"/>
          <p:cNvPicPr/>
          <p:nvPr/>
        </p:nvPicPr>
        <p:blipFill rotWithShape="1">
          <a:blip r:embed="rId2"/>
          <a:srcRect l="12081" t="11011" r="12791" b="14373"/>
          <a:stretch/>
        </p:blipFill>
        <p:spPr bwMode="auto">
          <a:xfrm>
            <a:off x="467544" y="660048"/>
            <a:ext cx="4536504" cy="4203323"/>
          </a:xfrm>
          <a:prstGeom prst="rect">
            <a:avLst/>
          </a:prstGeom>
          <a:ln>
            <a:noFill/>
          </a:ln>
          <a:effectLst>
            <a:softEdge rad="112500"/>
          </a:effectLst>
        </p:spPr>
      </p:pic>
      <p:sp>
        <p:nvSpPr>
          <p:cNvPr id="9" name="Rectangle 8"/>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11" name="Picture 2" descr="I:\New Folder (2)\Figure6.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622408"/>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descr="http://www.systemes-solaires.com/observ-er/learnet/learnet/anglais/cd_ang/114a.jpg"/>
          <p:cNvPicPr/>
          <p:nvPr/>
        </p:nvPicPr>
        <p:blipFill>
          <a:blip r:embed="rId4" cstate="print"/>
          <a:srcRect/>
          <a:stretch>
            <a:fillRect/>
          </a:stretch>
        </p:blipFill>
        <p:spPr bwMode="auto">
          <a:xfrm>
            <a:off x="1000447" y="306796"/>
            <a:ext cx="4619625" cy="4000500"/>
          </a:xfrm>
          <a:prstGeom prst="rect">
            <a:avLst/>
          </a:prstGeom>
          <a:noFill/>
          <a:ln w="9525">
            <a:noFill/>
            <a:miter lim="800000"/>
            <a:headEnd/>
            <a:tailEnd/>
          </a:ln>
        </p:spPr>
      </p:pic>
      <p:sp>
        <p:nvSpPr>
          <p:cNvPr id="4" name="TextBox 3"/>
          <p:cNvSpPr txBox="1"/>
          <p:nvPr/>
        </p:nvSpPr>
        <p:spPr>
          <a:xfrm>
            <a:off x="5561457" y="4307296"/>
            <a:ext cx="3024336" cy="338554"/>
          </a:xfrm>
          <a:prstGeom prst="rect">
            <a:avLst/>
          </a:prstGeom>
          <a:noFill/>
        </p:spPr>
        <p:txBody>
          <a:bodyPr wrap="square" rtlCol="1">
            <a:spAutoFit/>
          </a:bodyPr>
          <a:lstStyle/>
          <a:p>
            <a:r>
              <a:rPr lang="fa-IR" sz="1600" b="1" dirty="0" smtClean="0">
                <a:cs typeface="B Nazanin" pitchFamily="2" charset="-78"/>
              </a:rPr>
              <a:t>خانه خورشیدی لوتزواستراس در برلین</a:t>
            </a:r>
            <a:endParaRPr lang="fa-IR" sz="1600" b="1" dirty="0">
              <a:cs typeface="B Nazanin" pitchFamily="2" charset="-78"/>
            </a:endParaRPr>
          </a:p>
        </p:txBody>
      </p:sp>
    </p:spTree>
    <p:extLst>
      <p:ext uri="{BB962C8B-B14F-4D97-AF65-F5344CB8AC3E}">
        <p14:creationId xmlns:p14="http://schemas.microsoft.com/office/powerpoint/2010/main" val="2045989085"/>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5192000" y="2204864"/>
            <a:ext cx="28072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SA" sz="1600" b="1" i="0" u="none" strike="noStrike" cap="none" normalizeH="0" baseline="0" dirty="0" smtClean="0">
                <a:ln>
                  <a:noFill/>
                </a:ln>
                <a:solidFill>
                  <a:schemeClr val="tx1"/>
                </a:solidFill>
                <a:effectLst/>
                <a:latin typeface="B Nazanin"/>
                <a:ea typeface="Calibri" pitchFamily="34" charset="0"/>
                <a:cs typeface="Arial" pitchFamily="34" charset="0"/>
              </a:rPr>
              <a:t>ساختمان </a:t>
            </a:r>
            <a:r>
              <a:rPr kumimoji="0" lang="en-GB" sz="16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ECN Building </a:t>
            </a:r>
            <a:r>
              <a:rPr kumimoji="0" lang="en-GB" sz="1600" b="1" i="0" u="none" strike="noStrike" cap="none" normalizeH="0" baseline="0" dirty="0" smtClean="0">
                <a:ln>
                  <a:noFill/>
                </a:ln>
                <a:solidFill>
                  <a:schemeClr val="tx1"/>
                </a:solidFill>
                <a:effectLst/>
                <a:latin typeface="B Nazanin"/>
                <a:ea typeface="Calibri" pitchFamily="34" charset="0"/>
                <a:cs typeface="Arial" pitchFamily="34" charset="0"/>
              </a:rPr>
              <a:t> </a:t>
            </a:r>
            <a:r>
              <a:rPr kumimoji="0" lang="ar-SA" sz="1600" b="1" i="0" u="none" strike="noStrike" cap="none" normalizeH="0" baseline="0" dirty="0" smtClean="0">
                <a:ln>
                  <a:noFill/>
                </a:ln>
                <a:solidFill>
                  <a:schemeClr val="tx1"/>
                </a:solidFill>
                <a:effectLst/>
                <a:latin typeface="B Nazanin"/>
                <a:ea typeface="Calibri" pitchFamily="34" charset="0"/>
                <a:cs typeface="Arial" pitchFamily="34" charset="0"/>
              </a:rPr>
              <a:t>در هلند</a:t>
            </a:r>
            <a:endParaRPr kumimoji="0" lang="ar-SA" sz="16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52" descr="Description: C:\Users\mahdi\Desktop\groen9982.jpg"/>
          <p:cNvPicPr>
            <a:picLocks noChangeAspect="1" noChangeArrowheads="1"/>
          </p:cNvPicPr>
          <p:nvPr/>
        </p:nvPicPr>
        <p:blipFill>
          <a:blip r:embed="rId4">
            <a:extLst>
              <a:ext uri="{28A0092B-C50C-407E-A947-70E740481C1C}">
                <a14:useLocalDpi xmlns:a14="http://schemas.microsoft.com/office/drawing/2010/main" val="0"/>
              </a:ext>
            </a:extLst>
          </a:blip>
          <a:srcRect t="14182"/>
          <a:stretch>
            <a:fillRect/>
          </a:stretch>
        </p:blipFill>
        <p:spPr bwMode="auto">
          <a:xfrm>
            <a:off x="539552" y="323528"/>
            <a:ext cx="4622542" cy="26952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7" descr="Description: C:\Users\mahdi\Desktop\green roof photo\resale sakhteman sabz\1\Capt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6999" y="3212976"/>
            <a:ext cx="5105400" cy="2514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827584" y="4578698"/>
            <a:ext cx="27622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Tahoma" pitchFamily="34" charset="0"/>
                <a:ea typeface="Calibri" pitchFamily="34" charset="0"/>
                <a:cs typeface="B Nazanin" charset="-78"/>
              </a:rPr>
              <a:t>اداره خورشیدی در داکسفورد ساندرلند</a:t>
            </a:r>
            <a:endParaRPr kumimoji="0" lang="ar-SA" sz="16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6961300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D:\New Folder (2)\Removable Disk (I)\m\202_1-ChampionPrelimConceptAA.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8312"/>
            <a:ext cx="9036496" cy="6668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9344" y="6309320"/>
            <a:ext cx="5581128" cy="307777"/>
          </a:xfrm>
          <a:prstGeom prst="rect">
            <a:avLst/>
          </a:prstGeom>
          <a:noFill/>
        </p:spPr>
        <p:txBody>
          <a:bodyPr wrap="square" rtlCol="1">
            <a:spAutoFit/>
          </a:bodyPr>
          <a:lstStyle/>
          <a:p>
            <a:r>
              <a:rPr lang="fa-IR" sz="1400" b="1" dirty="0" smtClean="0">
                <a:cs typeface="B Nazanin" pitchFamily="2" charset="-78"/>
              </a:rPr>
              <a:t>مقررات ملی ساختمان                                                                                    مبحث 19</a:t>
            </a:r>
            <a:endParaRPr lang="fa-IR" sz="1400" b="1" dirty="0">
              <a:cs typeface="B Nazanin" pitchFamily="2" charset="-78"/>
            </a:endParaRPr>
          </a:p>
        </p:txBody>
      </p:sp>
      <p:sp>
        <p:nvSpPr>
          <p:cNvPr id="6" name="TextBox 5"/>
          <p:cNvSpPr txBox="1"/>
          <p:nvPr/>
        </p:nvSpPr>
        <p:spPr>
          <a:xfrm>
            <a:off x="261319" y="1340768"/>
            <a:ext cx="8208912" cy="830997"/>
          </a:xfrm>
          <a:prstGeom prst="rect">
            <a:avLst/>
          </a:prstGeom>
          <a:noFill/>
        </p:spPr>
        <p:txBody>
          <a:bodyPr wrap="square" rtlCol="1">
            <a:spAutoFit/>
          </a:bodyPr>
          <a:lstStyle/>
          <a:p>
            <a:r>
              <a:rPr lang="fa-IR" sz="1600" b="1" dirty="0" smtClean="0">
                <a:cs typeface="B Nazanin" pitchFamily="2" charset="-78"/>
              </a:rPr>
              <a:t>سیستمی که  قسمت هایی از جدارهای پوسته خارجی را تشکیل میدهد  و به گونه ای طراحی شده است که با یک مکانیسم غیرفعال ، انرژی خورشیدی را در خود جمع آوری  و ذخیره می نماید تا در زمان مناسب به فضای داخلی ساختمان منتقل گردد(مانند فضای گلخانه ای)</a:t>
            </a:r>
            <a:endParaRPr lang="fa-IR" sz="1600" b="1" dirty="0">
              <a:cs typeface="B Nazanin" pitchFamily="2" charset="-78"/>
            </a:endParaRPr>
          </a:p>
        </p:txBody>
      </p:sp>
      <p:sp>
        <p:nvSpPr>
          <p:cNvPr id="8" name="Rectangle 7"/>
          <p:cNvSpPr/>
          <p:nvPr/>
        </p:nvSpPr>
        <p:spPr>
          <a:xfrm>
            <a:off x="432048" y="2704957"/>
            <a:ext cx="8388424" cy="615553"/>
          </a:xfrm>
          <a:prstGeom prst="rect">
            <a:avLst/>
          </a:prstGeom>
        </p:spPr>
        <p:txBody>
          <a:bodyPr wrap="square">
            <a:spAutoFit/>
          </a:bodyPr>
          <a:lstStyle/>
          <a:p>
            <a:r>
              <a:rPr lang="ar-SA" b="1" dirty="0">
                <a:cs typeface="B Nazanin" pitchFamily="2" charset="-78"/>
              </a:rPr>
              <a:t>نکته:</a:t>
            </a:r>
            <a:r>
              <a:rPr lang="ar-SA" sz="1600" b="1" dirty="0">
                <a:cs typeface="B Nazanin" pitchFamily="2" charset="-78"/>
              </a:rPr>
              <a:t>سیستم های غیر فعال خورشیدی در طراحی ساختمان به کار میروند و </a:t>
            </a:r>
            <a:r>
              <a:rPr lang="fa-IR" sz="1600" b="1" dirty="0" smtClean="0">
                <a:cs typeface="B Nazanin" pitchFamily="2" charset="-78"/>
              </a:rPr>
              <a:t>جزء سفت کاری ساختمان محسوب میشود </a:t>
            </a:r>
            <a:r>
              <a:rPr lang="ar-SA" sz="1600" b="1" dirty="0" smtClean="0">
                <a:cs typeface="B Nazanin" pitchFamily="2" charset="-78"/>
              </a:rPr>
              <a:t>هزینه </a:t>
            </a:r>
            <a:r>
              <a:rPr lang="ar-SA" sz="1600" b="1" dirty="0">
                <a:cs typeface="B Nazanin" pitchFamily="2" charset="-78"/>
              </a:rPr>
              <a:t>زیادی هم نداردن و برای سرد و گرم کردن نیاز به وسیله خارجی ندارند.</a:t>
            </a:r>
            <a:endParaRPr lang="en-US" sz="1600" b="1" dirty="0">
              <a:cs typeface="B Nazanin" pitchFamily="2" charset="-78"/>
            </a:endParaRPr>
          </a:p>
        </p:txBody>
      </p:sp>
      <p:sp>
        <p:nvSpPr>
          <p:cNvPr id="9" name="Rectangle 8"/>
          <p:cNvSpPr/>
          <p:nvPr/>
        </p:nvSpPr>
        <p:spPr>
          <a:xfrm>
            <a:off x="2602292" y="652626"/>
            <a:ext cx="6200929"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000" b="1" cap="all" spc="0" dirty="0" smtClean="0">
                <a:ln w="0"/>
                <a:solidFill>
                  <a:schemeClr val="accent2">
                    <a:lumMod val="50000"/>
                  </a:schemeClr>
                </a:solidFill>
                <a:effectLst>
                  <a:reflection blurRad="12700" stA="50000" endPos="50000" dist="5000" dir="5400000" sy="-100000" rotWithShape="0"/>
                </a:effectLst>
                <a:cs typeface="B Nazanin" pitchFamily="2" charset="-78"/>
              </a:rPr>
              <a:t>سیستم غیرفعال خورشیدی </a:t>
            </a:r>
            <a:r>
              <a:rPr lang="en-US" sz="2000" b="1" cap="all" spc="0" dirty="0" smtClean="0">
                <a:ln w="0"/>
                <a:solidFill>
                  <a:schemeClr val="accent2">
                    <a:lumMod val="50000"/>
                  </a:schemeClr>
                </a:solidFill>
                <a:effectLst>
                  <a:reflection blurRad="12700" stA="50000" endPos="50000" dist="5000" dir="5400000" sy="-100000" rotWithShape="0"/>
                </a:effectLst>
                <a:cs typeface="B Nazanin" pitchFamily="2" charset="-78"/>
              </a:rPr>
              <a:t>Passive solar system    :</a:t>
            </a:r>
            <a:endParaRPr lang="fa-IR" sz="2000" b="1" cap="all" spc="0" dirty="0">
              <a:ln w="0"/>
              <a:solidFill>
                <a:schemeClr val="accent2">
                  <a:lumMod val="50000"/>
                </a:schemeClr>
              </a:solidFill>
              <a:effectLst>
                <a:reflection blurRad="12700" stA="50000" endPos="50000" dist="5000" dir="5400000" sy="-100000" rotWithShape="0"/>
              </a:effectLst>
              <a:cs typeface="B Nazanin" pitchFamily="2" charset="-78"/>
            </a:endParaRPr>
          </a:p>
        </p:txBody>
      </p:sp>
    </p:spTree>
    <p:extLst>
      <p:ext uri="{BB962C8B-B14F-4D97-AF65-F5344CB8AC3E}">
        <p14:creationId xmlns:p14="http://schemas.microsoft.com/office/powerpoint/2010/main" val="694369984"/>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18" descr="Description: http://2.bp.blogspot.com/-oNAkMfoBF90/Td6NW8KzlOI/AAAAAAAABvQ/U29MB4u6bL4/s640/1305695685-1-nocanopy-final-1000x7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124744"/>
            <a:ext cx="4462585" cy="338437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19" descr="Description: http://3.bp.blogspot.com/-9cq4OxrJjvQ/Td60olXidvI/AAAAAAAABvU/wVGhXSMAZcM/s640/1305695654-under-canopy-final-1000x7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082" y="1340768"/>
            <a:ext cx="4175118"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0" y="260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Tahoma" pitchFamily="34" charset="0"/>
                <a:ea typeface="Calibri" pitchFamily="34" charset="0"/>
                <a:cs typeface="B Nazanin" charset="-78"/>
              </a:rPr>
              <a:t>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2051720" y="173251"/>
            <a:ext cx="662143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B Nazanin" charset="-78"/>
                <a:ea typeface="Calibri" pitchFamily="34" charset="0"/>
                <a:cs typeface="Arial" pitchFamily="34" charset="0"/>
              </a:rPr>
              <a:t>پروژه </a:t>
            </a:r>
            <a:r>
              <a:rPr kumimoji="0" lang="ar-SA" sz="1600" b="1" i="0" u="none" strike="noStrike" cap="none" normalizeH="0" baseline="0" dirty="0" smtClean="0">
                <a:ln>
                  <a:noFill/>
                </a:ln>
                <a:solidFill>
                  <a:schemeClr val="tx1"/>
                </a:solidFill>
                <a:effectLst/>
                <a:latin typeface="Tahoma" pitchFamily="34" charset="0"/>
                <a:ea typeface="Calibri" pitchFamily="34" charset="0"/>
                <a:cs typeface="B Nazanin" charset="-78"/>
              </a:rPr>
              <a:t>فیبروسیتی</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20749299"/>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20" descr="Description: http://1.bp.blogspot.com/-fIeA7mfMYZ0/Td62Lo7v7eI/AAAAAAAABvY/9oIa5zQ4458/s640/1305695764-diagrams-final-page-05-1000x647.jpg"/>
          <p:cNvPicPr>
            <a:picLocks noChangeAspect="1" noChangeArrowheads="1"/>
          </p:cNvPicPr>
          <p:nvPr/>
        </p:nvPicPr>
        <p:blipFill>
          <a:blip r:embed="rId4">
            <a:extLst>
              <a:ext uri="{28A0092B-C50C-407E-A947-70E740481C1C}">
                <a14:useLocalDpi xmlns:a14="http://schemas.microsoft.com/office/drawing/2010/main" val="0"/>
              </a:ext>
            </a:extLst>
          </a:blip>
          <a:srcRect b="21410"/>
          <a:stretch>
            <a:fillRect/>
          </a:stretch>
        </p:blipFill>
        <p:spPr bwMode="auto">
          <a:xfrm>
            <a:off x="539552" y="260649"/>
            <a:ext cx="4827035" cy="2448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1" descr="Description: http://3.bp.blogspot.com/-9zCDksk7LyQ/Td63umCa3KI/AAAAAAAABvg/jrScZkhHd8s/s640/1305695742-diagrams-final-page-03-1000x647.jpg"/>
          <p:cNvPicPr>
            <a:picLocks noChangeAspect="1" noChangeArrowheads="1"/>
          </p:cNvPicPr>
          <p:nvPr/>
        </p:nvPicPr>
        <p:blipFill>
          <a:blip r:embed="rId5">
            <a:extLst>
              <a:ext uri="{28A0092B-C50C-407E-A947-70E740481C1C}">
                <a14:useLocalDpi xmlns:a14="http://schemas.microsoft.com/office/drawing/2010/main" val="0"/>
              </a:ext>
            </a:extLst>
          </a:blip>
          <a:srcRect b="25133"/>
          <a:stretch>
            <a:fillRect/>
          </a:stretch>
        </p:blipFill>
        <p:spPr bwMode="auto">
          <a:xfrm>
            <a:off x="3923928" y="3140968"/>
            <a:ext cx="4918280" cy="23765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5256548" y="884621"/>
            <a:ext cx="36359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B Nazanin" charset="-78"/>
                <a:ea typeface="Calibri" pitchFamily="34" charset="0"/>
                <a:cs typeface="Arial" pitchFamily="34" charset="0"/>
              </a:rPr>
              <a:t>انرژی خورشیدی وتبادل گرمایی در پروژه </a:t>
            </a:r>
            <a:r>
              <a:rPr kumimoji="0" lang="ar-SA" sz="1400" b="1" i="0" u="none" strike="noStrike" cap="none" normalizeH="0" baseline="0" dirty="0" smtClean="0">
                <a:ln>
                  <a:noFill/>
                </a:ln>
                <a:solidFill>
                  <a:schemeClr val="tx1"/>
                </a:solidFill>
                <a:effectLst/>
                <a:latin typeface="Tahoma" pitchFamily="34" charset="0"/>
                <a:ea typeface="Calibri" pitchFamily="34" charset="0"/>
                <a:cs typeface="B Nazanin" charset="-78"/>
              </a:rPr>
              <a:t>فیبروسیتی</a:t>
            </a:r>
            <a:r>
              <a:rPr kumimoji="0" lang="ar-SA" sz="1400" b="1" i="0" u="none" strike="noStrike" cap="none" normalizeH="0" baseline="0" dirty="0" smtClean="0">
                <a:ln>
                  <a:noFill/>
                </a:ln>
                <a:solidFill>
                  <a:schemeClr val="tx1"/>
                </a:solidFill>
                <a:effectLst/>
                <a:latin typeface="B Nazanin" charset="-78"/>
                <a:ea typeface="Calibri" pitchFamily="34" charset="0"/>
                <a:cs typeface="Arial" pitchFamily="34" charset="0"/>
              </a:rPr>
              <a:t>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9"/>
          <p:cNvSpPr>
            <a:spLocks noChangeArrowheads="1"/>
          </p:cNvSpPr>
          <p:nvPr/>
        </p:nvSpPr>
        <p:spPr bwMode="auto">
          <a:xfrm>
            <a:off x="128204" y="4391359"/>
            <a:ext cx="350769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B Nazanin" charset="-78"/>
                <a:ea typeface="Calibri" pitchFamily="34" charset="0"/>
                <a:cs typeface="Arial" pitchFamily="34" charset="0"/>
              </a:rPr>
              <a:t>بارش وذخیره سازی آب باران در پروژه </a:t>
            </a:r>
            <a:r>
              <a:rPr kumimoji="0" lang="ar-SA" sz="1400" b="1" i="0" u="none" strike="noStrike" cap="none" normalizeH="0" baseline="0" dirty="0" smtClean="0">
                <a:ln>
                  <a:noFill/>
                </a:ln>
                <a:solidFill>
                  <a:schemeClr val="tx1"/>
                </a:solidFill>
                <a:effectLst/>
                <a:latin typeface="Tahoma" pitchFamily="34" charset="0"/>
                <a:ea typeface="Calibri" pitchFamily="34" charset="0"/>
                <a:cs typeface="B Nazanin" charset="-78"/>
              </a:rPr>
              <a:t>فیبروسیتی</a:t>
            </a:r>
            <a:r>
              <a:rPr kumimoji="0" lang="ar-SA" sz="1400" b="1" i="0" u="none" strike="noStrike" cap="none" normalizeH="0" baseline="0" dirty="0" smtClean="0">
                <a:ln>
                  <a:noFill/>
                </a:ln>
                <a:solidFill>
                  <a:schemeClr val="tx1"/>
                </a:solidFill>
                <a:effectLst/>
                <a:latin typeface="B Nazanin" charset="-78"/>
                <a:ea typeface="Calibri" pitchFamily="34" charset="0"/>
                <a:cs typeface="Arial" pitchFamily="34" charset="0"/>
              </a:rPr>
              <a:t>      </a:t>
            </a:r>
            <a:r>
              <a:rPr kumimoji="0" lang="en-US" sz="1400" b="1"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2129282209"/>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6147" name="Picture 3" descr="D:\New Folder (2)\Removable Disk (I)\m\sunsp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409" y="260648"/>
            <a:ext cx="2540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New Folder (2)\Removable Disk (I)\m\sunspacepi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249" y="2430227"/>
            <a:ext cx="2880320" cy="327204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D:\New Folder (2)\Removable Disk (I)\m\sunspacepic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6524" y="3861048"/>
            <a:ext cx="2566409"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J:\New Folder (2)\m\temperedbronzerainglas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420" y="229671"/>
            <a:ext cx="4891191" cy="33609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New Folder (2)\Figure6.jpg"/>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519828"/>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5" name="Picture 5" descr="D:\New Folder (2)\Removable Disk (I)\m\planterb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22" y="764996"/>
            <a:ext cx="3416434" cy="35784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New Folder (2)\Removable Disk (I)\m\ecobuild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32656"/>
            <a:ext cx="3979564" cy="27091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New Folder (2)\Removable Disk (I)\m\activesolarhous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315621"/>
            <a:ext cx="3457288" cy="239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620990"/>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descr="D:\New Folder (2)\Removable Disk (I)\m\ChampionSolariumCanyon_f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80" y="476672"/>
            <a:ext cx="2752888" cy="404242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New Folder (2)\Removable Disk (I)\m\cheyennewyoming(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347166"/>
            <a:ext cx="3916693" cy="29375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New Folder (2)\Removable Disk (I)\m\Doole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2497882"/>
            <a:ext cx="3646975" cy="273660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New Folder (2)\Removable Disk (I)\m\eco%20home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3901601"/>
            <a:ext cx="3039465" cy="1954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2327"/>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D:\New Folder (2)\Removable Disk (I)\m\208714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036" y="332656"/>
            <a:ext cx="292576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New Folder (2)\Removable Disk (I)\m\208714q.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838200"/>
            <a:ext cx="3624064" cy="226504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New Folder (2)\Removable Disk (I)\m\activesolarhouse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429000"/>
            <a:ext cx="3383557" cy="24282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New Folder (2)\Removable Disk (I)\m\BASFhous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590800"/>
            <a:ext cx="2973998"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110043"/>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New Folder (2)\Removable Disk (I)\m\202_1-ChampionPrelimConceptAA.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8312"/>
            <a:ext cx="9036496" cy="6668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D:\New Folder (2)\Removable Disk (I)\m\203-ChampionSouthBeforeGlaz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27732"/>
            <a:ext cx="471487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New Folder (2)\Removable Disk (I)\m\205-ChampionBridgeSolariu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6209" y="476672"/>
            <a:ext cx="2357438" cy="2376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New Folder (2)\Removable Disk (I)\m\5ce610d47ab942df_2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3647" y="3312490"/>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116040"/>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D:\New Folder (2)\Removable Disk (I)\m\_wsb_405x460_Joseph+Interior+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32656"/>
            <a:ext cx="3857625" cy="4381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New Folder (2)\Removable Disk (I)\m\_wsb_622x409_Helios+WE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3565723"/>
            <a:ext cx="3624872" cy="23835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New Folder (2)\Removable Disk (I)\m\5ce610d47ab942df_2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358010"/>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604798"/>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New Folder (2)\Removable Disk (I)\New Folder (2)\m\202_1-ChampionPrelimConceptAA.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 y="-85725"/>
            <a:ext cx="9525000" cy="7029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568" y="923236"/>
            <a:ext cx="7992888" cy="1569660"/>
          </a:xfrm>
          <a:prstGeom prst="rect">
            <a:avLst/>
          </a:prstGeom>
          <a:noFill/>
        </p:spPr>
        <p:txBody>
          <a:bodyPr wrap="square" rtlCol="1">
            <a:spAutoFit/>
          </a:bodyPr>
          <a:lstStyle/>
          <a:p>
            <a:r>
              <a:rPr lang="ar-SA" sz="1600" b="1" dirty="0" smtClean="0">
                <a:cs typeface="B Nazanin" pitchFamily="2" charset="-78"/>
              </a:rPr>
              <a:t>در </a:t>
            </a:r>
            <a:r>
              <a:rPr lang="ar-SA" sz="1600" b="1" dirty="0">
                <a:cs typeface="B Nazanin" pitchFamily="2" charset="-78"/>
              </a:rPr>
              <a:t>حال حاضر ايده هاي تازه اي براي مناطق جديد شهري در حال گسترش ارائه مي شود که در آن ها، پس از اين ديگر ساختمان هايي که از انرژي خورشيدي استفاده مي کنند، عجيب و بيگانه نيستند و به عنوان ساختمان هاي مجزا و غير قابل باور در نظر گرفته نمي شوند. امروزه، بسياري از مواردي که از انرژي خورشيدي استفاده مي کنند، مرتبط با ساختارهاي شهري و پيشرفت هاي ساختماني هستند و در فضاهاي باز و عمومي و زيربنايي کاملاً دست نخورده، ديده مي شوند. در نتيجه، امکان کاهش چشمگير مصرف سوخت هاي فسيلي براي توليد انرژي سيستم هاي پيچيده شهري، ايجاد مي گردد. </a:t>
            </a:r>
            <a:endParaRPr lang="fa-IR" sz="1600" b="1" dirty="0">
              <a:cs typeface="B Nazanin" pitchFamily="2" charset="-78"/>
            </a:endParaRPr>
          </a:p>
        </p:txBody>
      </p:sp>
      <p:sp>
        <p:nvSpPr>
          <p:cNvPr id="6" name="Rectangle 5"/>
          <p:cNvSpPr/>
          <p:nvPr/>
        </p:nvSpPr>
        <p:spPr>
          <a:xfrm>
            <a:off x="7451441" y="523126"/>
            <a:ext cx="1225015"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000" b="1" cap="all" spc="0" dirty="0" smtClean="0">
                <a:ln w="0"/>
                <a:solidFill>
                  <a:schemeClr val="accent2">
                    <a:lumMod val="50000"/>
                  </a:schemeClr>
                </a:solidFill>
                <a:effectLst>
                  <a:reflection blurRad="12700" stA="50000" endPos="50000" dist="5000" dir="5400000" sy="-100000" rotWithShape="0"/>
                </a:effectLst>
              </a:rPr>
              <a:t>نتیجه گیری:</a:t>
            </a:r>
            <a:endParaRPr lang="fa-IR" sz="2000" b="1" cap="all" spc="0" dirty="0">
              <a:ln w="0"/>
              <a:solidFill>
                <a:schemeClr val="accent2">
                  <a:lumMod val="50000"/>
                </a:schemeClr>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443801794"/>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D:\New Folder (2)\Removable Disk (I)\m\203-ChampionSymmPerspect.jpg"/>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4321" t="4251" r="5094" b="12618"/>
          <a:stretch/>
        </p:blipFill>
        <p:spPr bwMode="auto">
          <a:xfrm>
            <a:off x="-13538" y="-2559"/>
            <a:ext cx="8762002" cy="59664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3"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35441" y="3338989"/>
            <a:ext cx="6984776" cy="954107"/>
          </a:xfrm>
          <a:prstGeom prst="rect">
            <a:avLst/>
          </a:prstGeom>
          <a:noFill/>
        </p:spPr>
        <p:txBody>
          <a:bodyPr wrap="square" rtlCol="1">
            <a:spAutoFit/>
          </a:bodyPr>
          <a:lstStyle/>
          <a:p>
            <a:r>
              <a:rPr lang="en-US" sz="1400" u="sng" dirty="0" smtClean="0">
                <a:solidFill>
                  <a:schemeClr val="accent2">
                    <a:lumMod val="75000"/>
                  </a:schemeClr>
                </a:solidFill>
                <a:hlinkClick r:id="rId6"/>
              </a:rPr>
              <a:t>www Elsevier.com</a:t>
            </a:r>
            <a:endParaRPr lang="en-US" sz="1400" u="sng" dirty="0" smtClean="0">
              <a:solidFill>
                <a:schemeClr val="accent2">
                  <a:lumMod val="75000"/>
                </a:schemeClr>
              </a:solidFill>
            </a:endParaRPr>
          </a:p>
          <a:p>
            <a:r>
              <a:rPr lang="en-US" sz="1400" u="sng" dirty="0" smtClean="0">
                <a:solidFill>
                  <a:schemeClr val="accent2">
                    <a:lumMod val="75000"/>
                  </a:schemeClr>
                </a:solidFill>
                <a:hlinkClick r:id="rId7"/>
              </a:rPr>
              <a:t>www.Memari</a:t>
            </a:r>
            <a:r>
              <a:rPr lang="en-US" sz="1400" u="sng" dirty="0" smtClean="0">
                <a:solidFill>
                  <a:schemeClr val="accent2">
                    <a:lumMod val="75000"/>
                  </a:schemeClr>
                </a:solidFill>
              </a:rPr>
              <a:t> news.com</a:t>
            </a:r>
          </a:p>
          <a:p>
            <a:r>
              <a:rPr lang="en-US" sz="1400" u="sng" dirty="0" smtClean="0">
                <a:solidFill>
                  <a:schemeClr val="accent2">
                    <a:lumMod val="75000"/>
                  </a:schemeClr>
                </a:solidFill>
                <a:hlinkClick r:id="rId8"/>
              </a:rPr>
              <a:t>www.raskhoon.com</a:t>
            </a:r>
            <a:endParaRPr lang="en-US" sz="1400" u="sng" dirty="0" smtClean="0">
              <a:solidFill>
                <a:schemeClr val="accent2">
                  <a:lumMod val="75000"/>
                </a:schemeClr>
              </a:solidFill>
            </a:endParaRPr>
          </a:p>
          <a:p>
            <a:endParaRPr lang="en-US" sz="1400" u="sng" dirty="0">
              <a:solidFill>
                <a:schemeClr val="accent2">
                  <a:lumMod val="75000"/>
                </a:schemeClr>
              </a:solidFill>
            </a:endParaRPr>
          </a:p>
        </p:txBody>
      </p:sp>
      <p:sp>
        <p:nvSpPr>
          <p:cNvPr id="8" name="TextBox 7"/>
          <p:cNvSpPr txBox="1"/>
          <p:nvPr/>
        </p:nvSpPr>
        <p:spPr>
          <a:xfrm>
            <a:off x="1547664" y="2132856"/>
            <a:ext cx="6949280" cy="307777"/>
          </a:xfrm>
          <a:prstGeom prst="rect">
            <a:avLst/>
          </a:prstGeom>
          <a:noFill/>
        </p:spPr>
        <p:txBody>
          <a:bodyPr wrap="square" rtlCol="1">
            <a:spAutoFit/>
          </a:bodyPr>
          <a:lstStyle/>
          <a:p>
            <a:r>
              <a:rPr lang="fa-IR" sz="1400" b="1" dirty="0" smtClean="0"/>
              <a:t>انرژی های نو،انرژی برای آینده ای پایدار                                                      مترجم:عبدالرحیم پرتویی</a:t>
            </a:r>
            <a:endParaRPr lang="fa-IR" sz="1400" b="1" dirty="0"/>
          </a:p>
        </p:txBody>
      </p:sp>
      <p:sp>
        <p:nvSpPr>
          <p:cNvPr id="9" name="TextBox 8"/>
          <p:cNvSpPr txBox="1"/>
          <p:nvPr/>
        </p:nvSpPr>
        <p:spPr>
          <a:xfrm>
            <a:off x="1835696" y="1855857"/>
            <a:ext cx="6664406" cy="307777"/>
          </a:xfrm>
          <a:prstGeom prst="rect">
            <a:avLst/>
          </a:prstGeom>
          <a:noFill/>
        </p:spPr>
        <p:txBody>
          <a:bodyPr wrap="square" rtlCol="1">
            <a:spAutoFit/>
          </a:bodyPr>
          <a:lstStyle/>
          <a:p>
            <a:r>
              <a:rPr lang="fa-IR" sz="1400" b="1" dirty="0" smtClean="0"/>
              <a:t>اصول و کاربرد انرژی خورشیدی                                                                اصغر حاج سقطی</a:t>
            </a:r>
            <a:endParaRPr lang="fa-IR" sz="1400" b="1" dirty="0"/>
          </a:p>
        </p:txBody>
      </p:sp>
      <p:sp>
        <p:nvSpPr>
          <p:cNvPr id="11" name="TextBox 10"/>
          <p:cNvSpPr txBox="1"/>
          <p:nvPr/>
        </p:nvSpPr>
        <p:spPr>
          <a:xfrm>
            <a:off x="1835696" y="1578858"/>
            <a:ext cx="6654279" cy="307777"/>
          </a:xfrm>
          <a:prstGeom prst="rect">
            <a:avLst/>
          </a:prstGeom>
          <a:noFill/>
        </p:spPr>
        <p:txBody>
          <a:bodyPr wrap="square" rtlCol="1">
            <a:spAutoFit/>
          </a:bodyPr>
          <a:lstStyle/>
          <a:p>
            <a:r>
              <a:rPr lang="fa-IR" sz="1400" b="1" dirty="0" smtClean="0"/>
              <a:t>تنظیم شرایط محیطی                                                                                ساسان مرادی</a:t>
            </a:r>
            <a:endParaRPr lang="fa-IR" sz="1400" b="1" dirty="0"/>
          </a:p>
        </p:txBody>
      </p:sp>
      <p:sp>
        <p:nvSpPr>
          <p:cNvPr id="12" name="TextBox 11"/>
          <p:cNvSpPr txBox="1"/>
          <p:nvPr/>
        </p:nvSpPr>
        <p:spPr>
          <a:xfrm>
            <a:off x="1673424" y="1292441"/>
            <a:ext cx="6816551" cy="307777"/>
          </a:xfrm>
          <a:prstGeom prst="rect">
            <a:avLst/>
          </a:prstGeom>
          <a:noFill/>
        </p:spPr>
        <p:txBody>
          <a:bodyPr wrap="square" rtlCol="1">
            <a:spAutoFit/>
          </a:bodyPr>
          <a:lstStyle/>
          <a:p>
            <a:r>
              <a:rPr lang="fa-IR" sz="1400" b="1" dirty="0" smtClean="0"/>
              <a:t>مقررات ملی ساختمان                                                                              مبحث 19</a:t>
            </a:r>
            <a:endParaRPr lang="fa-IR" sz="1400" b="1" dirty="0"/>
          </a:p>
        </p:txBody>
      </p:sp>
      <p:sp>
        <p:nvSpPr>
          <p:cNvPr id="13" name="TextBox 12"/>
          <p:cNvSpPr txBox="1"/>
          <p:nvPr/>
        </p:nvSpPr>
        <p:spPr>
          <a:xfrm>
            <a:off x="1475656" y="991761"/>
            <a:ext cx="7021288" cy="307777"/>
          </a:xfrm>
          <a:prstGeom prst="rect">
            <a:avLst/>
          </a:prstGeom>
          <a:noFill/>
        </p:spPr>
        <p:txBody>
          <a:bodyPr wrap="square" rtlCol="1">
            <a:spAutoFit/>
          </a:bodyPr>
          <a:lstStyle/>
          <a:p>
            <a:r>
              <a:rPr lang="fa-IR" sz="1400" b="1" dirty="0" smtClean="0"/>
              <a:t>طراحی اقلیمی،اصول نظری و اجرائی کاربرد انرژی در ساختمان                            مترجم:وحید قبادیان</a:t>
            </a:r>
            <a:endParaRPr lang="fa-IR" sz="1400" b="1" dirty="0"/>
          </a:p>
        </p:txBody>
      </p:sp>
      <p:sp>
        <p:nvSpPr>
          <p:cNvPr id="14" name="TextBox 13"/>
          <p:cNvSpPr txBox="1"/>
          <p:nvPr/>
        </p:nvSpPr>
        <p:spPr>
          <a:xfrm>
            <a:off x="4932040" y="3015794"/>
            <a:ext cx="3528392" cy="307777"/>
          </a:xfrm>
          <a:prstGeom prst="rect">
            <a:avLst/>
          </a:prstGeom>
          <a:noFill/>
        </p:spPr>
        <p:txBody>
          <a:bodyPr wrap="square" rtlCol="1">
            <a:spAutoFit/>
          </a:bodyPr>
          <a:lstStyle/>
          <a:p>
            <a:r>
              <a:rPr lang="fa-IR" sz="1400" b="1" dirty="0" smtClean="0"/>
              <a:t> مجله علمی پژوهشی مهندسی مکانیک مدرس</a:t>
            </a:r>
            <a:endParaRPr lang="fa-IR" sz="1400" b="1" dirty="0"/>
          </a:p>
        </p:txBody>
      </p:sp>
      <p:sp>
        <p:nvSpPr>
          <p:cNvPr id="15" name="TextBox 14"/>
          <p:cNvSpPr txBox="1"/>
          <p:nvPr/>
        </p:nvSpPr>
        <p:spPr>
          <a:xfrm>
            <a:off x="1907704" y="2409855"/>
            <a:ext cx="6592398" cy="307777"/>
          </a:xfrm>
          <a:prstGeom prst="rect">
            <a:avLst/>
          </a:prstGeom>
          <a:noFill/>
        </p:spPr>
        <p:txBody>
          <a:bodyPr wrap="square" rtlCol="1">
            <a:spAutoFit/>
          </a:bodyPr>
          <a:lstStyle/>
          <a:p>
            <a:r>
              <a:rPr lang="fa-IR" sz="1400" b="1" dirty="0" smtClean="0"/>
              <a:t>خورشید،باد و نور -طراحی اقلیمی                                                              مترجم:سعید آقایی</a:t>
            </a:r>
            <a:endParaRPr lang="fa-IR" sz="1400" b="1" dirty="0"/>
          </a:p>
        </p:txBody>
      </p:sp>
      <p:sp>
        <p:nvSpPr>
          <p:cNvPr id="16" name="TextBox 15"/>
          <p:cNvSpPr txBox="1"/>
          <p:nvPr/>
        </p:nvSpPr>
        <p:spPr>
          <a:xfrm>
            <a:off x="1868034" y="2689175"/>
            <a:ext cx="6592398" cy="307777"/>
          </a:xfrm>
          <a:prstGeom prst="rect">
            <a:avLst/>
          </a:prstGeom>
          <a:noFill/>
        </p:spPr>
        <p:txBody>
          <a:bodyPr wrap="square" rtlCol="1">
            <a:spAutoFit/>
          </a:bodyPr>
          <a:lstStyle/>
          <a:p>
            <a:r>
              <a:rPr lang="fa-IR" sz="1400" b="1" dirty="0" smtClean="0"/>
              <a:t>راهنمای کاربرد غیرفعال انرژی خورشیدی در ساختمان                                     مترجم:علی مهدوی</a:t>
            </a:r>
            <a:endParaRPr lang="fa-IR" sz="1400" b="1" dirty="0"/>
          </a:p>
        </p:txBody>
      </p:sp>
      <p:sp>
        <p:nvSpPr>
          <p:cNvPr id="6" name="Rectangle 5"/>
          <p:cNvSpPr/>
          <p:nvPr/>
        </p:nvSpPr>
        <p:spPr>
          <a:xfrm>
            <a:off x="7725796" y="404664"/>
            <a:ext cx="694421"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000" b="1" cap="all" spc="0" dirty="0" smtClean="0">
                <a:ln w="0"/>
                <a:solidFill>
                  <a:schemeClr val="accent2">
                    <a:lumMod val="50000"/>
                  </a:schemeClr>
                </a:solidFill>
                <a:effectLst>
                  <a:reflection blurRad="12700" stA="50000" endPos="50000" dist="5000" dir="5400000" sy="-100000" rotWithShape="0"/>
                </a:effectLst>
              </a:rPr>
              <a:t>منابع:</a:t>
            </a:r>
            <a:endParaRPr lang="fa-IR" sz="2000" b="1" cap="all" spc="0" dirty="0">
              <a:ln w="0"/>
              <a:solidFill>
                <a:schemeClr val="accent2">
                  <a:lumMod val="50000"/>
                </a:schemeClr>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89514758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New Folder (2)\Removable Disk (I)\m\202_1-ChampionPrelimConceptAA.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8312"/>
            <a:ext cx="9036496" cy="6668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6"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descr="J:\New Folder (2)\m\iStock_000003718520Sm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771" y="1202614"/>
            <a:ext cx="5176988" cy="34327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12586" y="1196752"/>
            <a:ext cx="4572000" cy="1569660"/>
          </a:xfrm>
          <a:prstGeom prst="rect">
            <a:avLst/>
          </a:prstGeom>
        </p:spPr>
        <p:txBody>
          <a:bodyPr>
            <a:spAutoFit/>
          </a:bodyPr>
          <a:lstStyle/>
          <a:p>
            <a:r>
              <a:rPr lang="fa-IR" sz="1600" b="1" dirty="0">
                <a:cs typeface="B Nazanin" pitchFamily="2" charset="-78"/>
              </a:rPr>
              <a:t>تکنیهای سرمایش طبیعی باعث می شوند بدون استفاده از هر گونه انرژی در تابستان، خانه خنک بماند. </a:t>
            </a:r>
            <a:r>
              <a:rPr lang="fa-IR" sz="1600" b="1" dirty="0">
                <a:solidFill>
                  <a:srgbClr val="FF0000"/>
                </a:solidFill>
                <a:cs typeface="B Nazanin" pitchFamily="2" charset="-78"/>
              </a:rPr>
              <a:t>سایه</a:t>
            </a:r>
            <a:r>
              <a:rPr lang="fa-IR" sz="1600" b="1" dirty="0">
                <a:cs typeface="B Nazanin" pitchFamily="2" charset="-78"/>
              </a:rPr>
              <a:t> از جمله موارد کاربردی و مهم در خانه های خورشیدی پسیو می </a:t>
            </a:r>
            <a:r>
              <a:rPr lang="fa-IR" sz="1600" b="1" dirty="0" smtClean="0">
                <a:cs typeface="B Nazanin" pitchFamily="2" charset="-78"/>
              </a:rPr>
              <a:t>باشد</a:t>
            </a:r>
          </a:p>
          <a:p>
            <a:r>
              <a:rPr lang="fa-IR" sz="1600" b="1" dirty="0" smtClean="0">
                <a:cs typeface="B Nazanin" pitchFamily="2" charset="-78"/>
              </a:rPr>
              <a:t> </a:t>
            </a:r>
            <a:r>
              <a:rPr lang="fa-IR" sz="1600" b="1" dirty="0">
                <a:cs typeface="B Nazanin" pitchFamily="2" charset="-78"/>
              </a:rPr>
              <a:t>زیرا همین ساختار در زمستان نور خورشید را جمع آوری می کند. </a:t>
            </a:r>
            <a:r>
              <a:rPr lang="fa-IR" sz="1600" b="1" dirty="0">
                <a:solidFill>
                  <a:srgbClr val="FF0000"/>
                </a:solidFill>
                <a:cs typeface="B Nazanin" pitchFamily="2" charset="-78"/>
              </a:rPr>
              <a:t>جرم حرارتی</a:t>
            </a:r>
            <a:r>
              <a:rPr lang="fa-IR" sz="1600" b="1" dirty="0">
                <a:cs typeface="B Nazanin" pitchFamily="2" charset="-78"/>
              </a:rPr>
              <a:t> و </a:t>
            </a:r>
            <a:r>
              <a:rPr lang="fa-IR" sz="1600" b="1" dirty="0">
                <a:solidFill>
                  <a:srgbClr val="FF0000"/>
                </a:solidFill>
                <a:cs typeface="B Nazanin" pitchFamily="2" charset="-78"/>
              </a:rPr>
              <a:t>مصالح ساختمانی </a:t>
            </a:r>
            <a:r>
              <a:rPr lang="fa-IR" sz="1600" b="1" dirty="0">
                <a:cs typeface="B Nazanin" pitchFamily="2" charset="-78"/>
              </a:rPr>
              <a:t>به همان خوبی که در گرمایش کاربرد دارند در سرمایش نیز مؤثرند.</a:t>
            </a:r>
            <a:endParaRPr lang="fa-IR" sz="1600" dirty="0">
              <a:cs typeface="B Nazanin" pitchFamily="2" charset="-78"/>
            </a:endParaRPr>
          </a:p>
        </p:txBody>
      </p:sp>
      <p:sp>
        <p:nvSpPr>
          <p:cNvPr id="2" name="Rectangle 1"/>
          <p:cNvSpPr/>
          <p:nvPr/>
        </p:nvSpPr>
        <p:spPr>
          <a:xfrm>
            <a:off x="5076056" y="476672"/>
            <a:ext cx="3587842"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000" b="1" cap="all" spc="0" dirty="0" smtClean="0">
                <a:ln w="0"/>
                <a:solidFill>
                  <a:schemeClr val="accent2">
                    <a:lumMod val="50000"/>
                  </a:schemeClr>
                </a:solidFill>
                <a:effectLst>
                  <a:reflection blurRad="12700" stA="50000" endPos="50000" dist="5000" dir="5400000" sy="-100000" rotWithShape="0"/>
                </a:effectLst>
                <a:cs typeface="B Nazanin" pitchFamily="2" charset="-78"/>
              </a:rPr>
              <a:t>سرمایش </a:t>
            </a:r>
            <a:r>
              <a:rPr lang="fa-IR" sz="2000" b="1" cap="all" spc="0" dirty="0">
                <a:ln w="0"/>
                <a:solidFill>
                  <a:schemeClr val="accent2">
                    <a:lumMod val="50000"/>
                  </a:schemeClr>
                </a:solidFill>
                <a:effectLst>
                  <a:reflection blurRad="12700" stA="50000" endPos="50000" dist="5000" dir="5400000" sy="-100000" rotWithShape="0"/>
                </a:effectLst>
                <a:cs typeface="B Nazanin" pitchFamily="2" charset="-78"/>
              </a:rPr>
              <a:t>پسیو خورشیدی در ساختمان:</a:t>
            </a:r>
          </a:p>
        </p:txBody>
      </p:sp>
    </p:spTree>
    <p:extLst>
      <p:ext uri="{BB962C8B-B14F-4D97-AF65-F5344CB8AC3E}">
        <p14:creationId xmlns:p14="http://schemas.microsoft.com/office/powerpoint/2010/main" val="249425683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New Folder (2)\Removable Disk (I)\m\202_1-ChampionPrelimConceptAA.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8312"/>
            <a:ext cx="9036496" cy="6668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9" name="Picture 2"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860032" y="677595"/>
            <a:ext cx="4067944" cy="2632003"/>
          </a:xfrm>
          <a:prstGeom prst="rect">
            <a:avLst/>
          </a:prstGeom>
        </p:spPr>
        <p:txBody>
          <a:bodyPr wrap="square">
            <a:spAutoFit/>
          </a:bodyPr>
          <a:lstStyle/>
          <a:p>
            <a:pPr>
              <a:lnSpc>
                <a:spcPct val="150000"/>
              </a:lnSpc>
            </a:pPr>
            <a:r>
              <a:rPr lang="fa-IR" sz="1600" b="1" dirty="0">
                <a:cs typeface="B Nazanin" pitchFamily="2" charset="-78"/>
              </a:rPr>
              <a:t> </a:t>
            </a:r>
            <a:endParaRPr lang="en-US" sz="1600" b="1" dirty="0">
              <a:cs typeface="B Nazanin" pitchFamily="2" charset="-78"/>
            </a:endParaRPr>
          </a:p>
          <a:p>
            <a:pPr>
              <a:lnSpc>
                <a:spcPct val="150000"/>
              </a:lnSpc>
            </a:pPr>
            <a:r>
              <a:rPr lang="fa-IR" sz="1600" b="1" dirty="0">
                <a:cs typeface="B Nazanin" pitchFamily="2" charset="-78"/>
              </a:rPr>
              <a:t>در سیستم گرمایش خورشیدی پسیو،گرمایش ساختمان بطور طبیعی و با استفاده از عوامل طبیعی مثل خورشید انجام می گیرد.برای گرمایش خورشیدی پسیو دو اقدام اولیه باید صورت گیرد : </a:t>
            </a:r>
            <a:r>
              <a:rPr lang="fa-IR" sz="1600" b="1" dirty="0">
                <a:solidFill>
                  <a:srgbClr val="FF0000"/>
                </a:solidFill>
                <a:cs typeface="B Nazanin" pitchFamily="2" charset="-78"/>
              </a:rPr>
              <a:t>استفاده از شیشه دو جداره جنوبی </a:t>
            </a:r>
            <a:r>
              <a:rPr lang="fa-IR" sz="1600" b="1" dirty="0">
                <a:cs typeface="B Nazanin" pitchFamily="2" charset="-78"/>
              </a:rPr>
              <a:t>و استفاده از </a:t>
            </a:r>
            <a:r>
              <a:rPr lang="fa-IR" sz="1600" b="1" dirty="0">
                <a:solidFill>
                  <a:srgbClr val="FF0000"/>
                </a:solidFill>
                <a:cs typeface="B Nazanin" pitchFamily="2" charset="-78"/>
              </a:rPr>
              <a:t>جرم حرارتی </a:t>
            </a:r>
            <a:r>
              <a:rPr lang="fa-IR" sz="1600" b="1" dirty="0">
                <a:cs typeface="B Nazanin" pitchFamily="2" charset="-78"/>
              </a:rPr>
              <a:t>جهت جذب كردن،ذخیره سازی و انتشارگرما.</a:t>
            </a:r>
            <a:endParaRPr lang="en-US" sz="1600" b="1" dirty="0">
              <a:cs typeface="B Nazanin" pitchFamily="2" charset="-78"/>
            </a:endParaRPr>
          </a:p>
        </p:txBody>
      </p:sp>
      <p:pic>
        <p:nvPicPr>
          <p:cNvPr id="7" name="Picture 6" descr="J:\New folder\imagesCA679CGQ.jpg"/>
          <p:cNvPicPr>
            <a:picLocks noChangeAspect="1" noChangeArrowheads="1"/>
          </p:cNvPicPr>
          <p:nvPr/>
        </p:nvPicPr>
        <p:blipFill rotWithShape="1">
          <a:blip r:embed="rId6">
            <a:extLst>
              <a:ext uri="{28A0092B-C50C-407E-A947-70E740481C1C}">
                <a14:useLocalDpi xmlns:a14="http://schemas.microsoft.com/office/drawing/2010/main" val="0"/>
              </a:ext>
            </a:extLst>
          </a:blip>
          <a:srcRect l="14135"/>
          <a:stretch/>
        </p:blipFill>
        <p:spPr bwMode="auto">
          <a:xfrm>
            <a:off x="467544" y="620688"/>
            <a:ext cx="3960440" cy="40962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36096" y="477540"/>
            <a:ext cx="3531737"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000" b="1" cap="all" spc="0" dirty="0" smtClean="0">
                <a:ln w="0"/>
                <a:solidFill>
                  <a:schemeClr val="accent2">
                    <a:lumMod val="50000"/>
                  </a:schemeClr>
                </a:solidFill>
                <a:effectLst>
                  <a:reflection blurRad="12700" stA="50000" endPos="50000" dist="5000" dir="5400000" sy="-100000" rotWithShape="0"/>
                </a:effectLst>
                <a:cs typeface="B Nazanin" pitchFamily="2" charset="-78"/>
              </a:rPr>
              <a:t>گرمایش </a:t>
            </a:r>
            <a:r>
              <a:rPr lang="fa-IR" sz="2000" b="1" cap="all" spc="0" dirty="0">
                <a:ln w="0"/>
                <a:solidFill>
                  <a:schemeClr val="accent2">
                    <a:lumMod val="50000"/>
                  </a:schemeClr>
                </a:solidFill>
                <a:effectLst>
                  <a:reflection blurRad="12700" stA="50000" endPos="50000" dist="5000" dir="5400000" sy="-100000" rotWithShape="0"/>
                </a:effectLst>
                <a:cs typeface="B Nazanin" pitchFamily="2" charset="-78"/>
              </a:rPr>
              <a:t>پسیو خورشیدی در ساختمان:</a:t>
            </a:r>
          </a:p>
        </p:txBody>
      </p:sp>
    </p:spTree>
    <p:extLst>
      <p:ext uri="{BB962C8B-B14F-4D97-AF65-F5344CB8AC3E}">
        <p14:creationId xmlns:p14="http://schemas.microsoft.com/office/powerpoint/2010/main" val="37715525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D:\New Folder (2)\Removable Disk (I)\m\202_1-ChampionPrelimConceptAA.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8312"/>
            <a:ext cx="9036496" cy="6668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5076056" y="692696"/>
            <a:ext cx="3707904" cy="1938992"/>
          </a:xfrm>
          <a:prstGeom prst="rect">
            <a:avLst/>
          </a:prstGeom>
        </p:spPr>
        <p:txBody>
          <a:bodyPr wrap="square">
            <a:spAutoFit/>
          </a:bodyPr>
          <a:lstStyle/>
          <a:p>
            <a:r>
              <a:rPr lang="fa-IR" sz="2400" b="1" dirty="0">
                <a:solidFill>
                  <a:schemeClr val="accent2">
                    <a:lumMod val="50000"/>
                  </a:schemeClr>
                </a:solidFill>
                <a:cs typeface="B Nazanin" pitchFamily="2" charset="-78"/>
              </a:rPr>
              <a:t>هدف</a:t>
            </a:r>
            <a:r>
              <a:rPr lang="fa-IR" sz="1600" b="1" dirty="0">
                <a:cs typeface="B Nazanin" pitchFamily="2" charset="-78"/>
              </a:rPr>
              <a:t> همه سیستم های گرمایش خورشیدی ذخیره سازی گرما توسط مصالح ساختمانی و رها سازی آن در زمانهایی است که تابش خورشید وجود ندارد. هنگامیکه مصالح ساختمانی گرما را برای استفاده های بعدی ذخیره می نمایند گرمایش خورشیدی فضای مطلوبی را برای داخل خانه مهیا می نماید.</a:t>
            </a:r>
            <a:endParaRPr lang="fa-IR" sz="1600" dirty="0">
              <a:cs typeface="B Nazanin" pitchFamily="2" charset="-78"/>
            </a:endParaRPr>
          </a:p>
        </p:txBody>
      </p:sp>
      <p:sp>
        <p:nvSpPr>
          <p:cNvPr id="6" name="Rectangle 5"/>
          <p:cNvSpPr/>
          <p:nvPr/>
        </p:nvSpPr>
        <p:spPr>
          <a:xfrm>
            <a:off x="0" y="5949280"/>
            <a:ext cx="9144000" cy="14401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pic>
        <p:nvPicPr>
          <p:cNvPr id="7" name="Picture 6" descr="I:\New Folder (2)\Figure6.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4863372"/>
            <a:ext cx="3131840" cy="198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D:\New Folder (2)\Removable Disk (I)\m\passive-solar-heating1-300x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88640"/>
            <a:ext cx="4536504"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461973"/>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1563</TotalTime>
  <Words>2472</Words>
  <Application>Microsoft Office PowerPoint</Application>
  <PresentationFormat>On-screen Show (4:3)</PresentationFormat>
  <Paragraphs>239</Paragraphs>
  <Slides>69</Slides>
  <Notes>1</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sazgar.com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Aria TM</dc:creator>
  <cp:lastModifiedBy>GapNet</cp:lastModifiedBy>
  <cp:revision>173</cp:revision>
  <dcterms:created xsi:type="dcterms:W3CDTF">2002-01-07T11:46:04Z</dcterms:created>
  <dcterms:modified xsi:type="dcterms:W3CDTF">2019-05-20T15:37:17Z</dcterms:modified>
</cp:coreProperties>
</file>