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76" r:id="rId12"/>
    <p:sldId id="277" r:id="rId13"/>
    <p:sldId id="266" r:id="rId14"/>
    <p:sldId id="267" r:id="rId15"/>
    <p:sldId id="268" r:id="rId16"/>
    <p:sldId id="269" r:id="rId17"/>
    <p:sldId id="271" r:id="rId18"/>
    <p:sldId id="270" r:id="rId19"/>
    <p:sldId id="272" r:id="rId20"/>
    <p:sldId id="275" r:id="rId2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7" d="100"/>
          <a:sy n="67"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a:xfrm>
            <a:off x="5332412" y="5883275"/>
            <a:ext cx="4324044" cy="365125"/>
          </a:xfrm>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3209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77DEF-0531-4ECF-80E4-2AF1282F4BDA}" type="datetimeFigureOut">
              <a:rPr lang="fa-IR" smtClean="0"/>
              <a:t>09/09/1440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19872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3758256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382263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273031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285485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126353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330172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73574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10951856" y="5867131"/>
            <a:ext cx="551167" cy="365125"/>
          </a:xfrm>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142296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77DEF-0531-4ECF-80E4-2AF1282F4BDA}" type="datetimeFigureOut">
              <a:rPr lang="fa-IR" smtClean="0"/>
              <a:t>09/09/1440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71587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F77DEF-0531-4ECF-80E4-2AF1282F4BDA}" type="datetimeFigureOut">
              <a:rPr lang="fa-IR" smtClean="0"/>
              <a:t>09/09/1440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123800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F77DEF-0531-4ECF-80E4-2AF1282F4BDA}" type="datetimeFigureOut">
              <a:rPr lang="fa-IR" smtClean="0"/>
              <a:t>09/09/1440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189693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F77DEF-0531-4ECF-80E4-2AF1282F4BDA}" type="datetimeFigureOut">
              <a:rPr lang="fa-IR" smtClean="0"/>
              <a:t>09/09/1440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81464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77DEF-0531-4ECF-80E4-2AF1282F4BDA}" type="datetimeFigureOut">
              <a:rPr lang="fa-IR" smtClean="0"/>
              <a:t>09/09/1440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327167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77DEF-0531-4ECF-80E4-2AF1282F4BDA}" type="datetimeFigureOut">
              <a:rPr lang="fa-IR" smtClean="0"/>
              <a:t>09/09/1440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299937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77DEF-0531-4ECF-80E4-2AF1282F4BDA}" type="datetimeFigureOut">
              <a:rPr lang="fa-IR" smtClean="0"/>
              <a:t>09/09/1440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EC5B5A-35AB-4E9D-BF73-C307353AA7C7}" type="slidenum">
              <a:rPr lang="fa-IR" smtClean="0"/>
              <a:t>‹#›</a:t>
            </a:fld>
            <a:endParaRPr lang="fa-IR"/>
          </a:p>
        </p:txBody>
      </p:sp>
    </p:spTree>
    <p:extLst>
      <p:ext uri="{BB962C8B-B14F-4D97-AF65-F5344CB8AC3E}">
        <p14:creationId xmlns:p14="http://schemas.microsoft.com/office/powerpoint/2010/main" val="29960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F77DEF-0531-4ECF-80E4-2AF1282F4BDA}" type="datetimeFigureOut">
              <a:rPr lang="fa-IR" smtClean="0"/>
              <a:t>09/09/1440</a:t>
            </a:fld>
            <a:endParaRPr lang="fa-I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EC5B5A-35AB-4E9D-BF73-C307353AA7C7}" type="slidenum">
              <a:rPr lang="fa-IR" smtClean="0"/>
              <a:t>‹#›</a:t>
            </a:fld>
            <a:endParaRPr lang="fa-IR"/>
          </a:p>
        </p:txBody>
      </p:sp>
    </p:spTree>
    <p:extLst>
      <p:ext uri="{BB962C8B-B14F-4D97-AF65-F5344CB8AC3E}">
        <p14:creationId xmlns:p14="http://schemas.microsoft.com/office/powerpoint/2010/main" val="1006712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6531" y="382159"/>
            <a:ext cx="6689217" cy="4730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80000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88" y="1414463"/>
            <a:ext cx="9093326" cy="391953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757539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788" y="128231"/>
            <a:ext cx="10301286" cy="6494085"/>
          </a:xfrm>
          <a:prstGeom prst="rect">
            <a:avLst/>
          </a:prstGeom>
        </p:spPr>
        <p:txBody>
          <a:bodyPr wrap="square">
            <a:spAutoFit/>
          </a:bodyPr>
          <a:lstStyle/>
          <a:p>
            <a:pPr algn="just"/>
            <a:r>
              <a:rPr lang="fa-IR" sz="3600" b="1" dirty="0">
                <a:latin typeface="Arial" panose="020B0604020202020204" pitchFamily="34" charset="0"/>
                <a:cs typeface="B Titr" panose="00000700000000000000" pitchFamily="2" charset="-78"/>
              </a:rPr>
              <a:t> روش گرمایش خورشیدی</a:t>
            </a:r>
          </a:p>
          <a:p>
            <a:pPr algn="just"/>
            <a:r>
              <a:rPr lang="fa-IR" sz="3200" b="1" dirty="0">
                <a:latin typeface="Arial" panose="020B0604020202020204" pitchFamily="34" charset="0"/>
                <a:cs typeface="B Tabassom" panose="00000400000000000000" pitchFamily="2" charset="-78"/>
              </a:rPr>
              <a:t>امروزه یکی از نیازهای اصلی اماکن مسکونی، اداری، ورزشی، عمومی و ... تامین آب گرم جهت مصارف بهداشتی و گرمایشی می باشد تامین این آب گرم نیازمند مصرف سوخت های فسیلی و یا انرژی برق می باشد.</a:t>
            </a:r>
          </a:p>
          <a:p>
            <a:pPr algn="just"/>
            <a:r>
              <a:rPr lang="fa-IR" sz="3200" b="1" dirty="0">
                <a:latin typeface="Arial" panose="020B0604020202020204" pitchFamily="34" charset="0"/>
                <a:cs typeface="B Tabassom" panose="00000400000000000000" pitchFamily="2" charset="-78"/>
              </a:rPr>
              <a:t> بر اساس آمار  20 تا 30% ازانرژی مصرفی در صنعت ساختمان صرف گرمایش آب بهداشتی می شود. بنابراین ارائه راهکاری که بتوان به وسیله آن مصرف این میزان انرژی را کاهش داد کمک بسیار بزرگی در بخش هزینه های اقتصادی ساختمان می کند.</a:t>
            </a:r>
          </a:p>
          <a:p>
            <a:pPr algn="just"/>
            <a:r>
              <a:rPr lang="fa-IR" sz="3200" b="1" dirty="0">
                <a:latin typeface="Arial" panose="020B0604020202020204" pitchFamily="34" charset="0"/>
                <a:cs typeface="B Tabassom" panose="00000400000000000000" pitchFamily="2" charset="-78"/>
              </a:rPr>
              <a:t>آبگرمکن های خورشیدی راهکار بسیار مناسبی جهت رسیدن به این صرفه جویی اقتصادی در بخش انرژی مصرفی ساختمان می باشند.</a:t>
            </a:r>
          </a:p>
          <a:p>
            <a:pPr algn="just"/>
            <a:r>
              <a:rPr lang="fa-IR" sz="3200" b="1" dirty="0">
                <a:latin typeface="Arial" panose="020B0604020202020204" pitchFamily="34" charset="0"/>
                <a:cs typeface="B Tabassom" panose="00000400000000000000" pitchFamily="2" charset="-78"/>
              </a:rPr>
              <a:t>سیستم های گرمایش خورشیدی با بهره گیری از صفحات و یا لوله های جاذب نور خورشید، انرژی تشعشعی خورشید را جذب نموده و با تبدیل این انرژی به انرژی گرمایی و انتقال آن به سیال، موجب گرم شدن آب می شود. آب گرم موجود در یک مخزن جمع آوری شده و در مواقع لزوم قابل استفاده می باشد.</a:t>
            </a:r>
          </a:p>
        </p:txBody>
      </p:sp>
    </p:spTree>
    <p:extLst>
      <p:ext uri="{BB962C8B-B14F-4D97-AF65-F5344CB8AC3E}">
        <p14:creationId xmlns:p14="http://schemas.microsoft.com/office/powerpoint/2010/main" val="236757160"/>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926" y="485775"/>
            <a:ext cx="10272711" cy="5447645"/>
          </a:xfrm>
          <a:prstGeom prst="rect">
            <a:avLst/>
          </a:prstGeom>
        </p:spPr>
        <p:txBody>
          <a:bodyPr wrap="square">
            <a:spAutoFit/>
          </a:bodyPr>
          <a:lstStyle/>
          <a:p>
            <a:pPr>
              <a:lnSpc>
                <a:spcPct val="150000"/>
              </a:lnSpc>
            </a:pPr>
            <a:r>
              <a:rPr lang="fa-IR" sz="3600" b="1" dirty="0">
                <a:latin typeface="Arial" panose="020B0604020202020204" pitchFamily="34" charset="0"/>
                <a:cs typeface="B Tabassom" panose="00000400000000000000" pitchFamily="2" charset="-78"/>
              </a:rPr>
              <a:t>سیتم گرمایش خورشیدی در بخش های مختلفی کاربرد دارد که تعدادی از این موارد عبارتند از:</a:t>
            </a:r>
          </a:p>
          <a:p>
            <a:pPr>
              <a:lnSpc>
                <a:spcPct val="150000"/>
              </a:lnSpc>
            </a:pPr>
            <a:r>
              <a:rPr lang="fa-IR" sz="3200" b="1" dirty="0">
                <a:latin typeface="Arial" panose="020B0604020202020204" pitchFamily="34" charset="0"/>
                <a:cs typeface="B Tabassom" panose="00000400000000000000" pitchFamily="2" charset="-78"/>
              </a:rPr>
              <a:t>استفاده به منظور تامین آب گرم مصرفی منازل، هتل ها، بیمارستان ها، ادارات، ورزشگاه ها </a:t>
            </a:r>
            <a:r>
              <a:rPr lang="fa-IR" sz="3200" b="1" dirty="0" smtClean="0">
                <a:latin typeface="Arial" panose="020B0604020202020204" pitchFamily="34" charset="0"/>
                <a:cs typeface="B Tabassom" panose="00000400000000000000" pitchFamily="2" charset="-78"/>
              </a:rPr>
              <a:t>و تامین </a:t>
            </a:r>
            <a:r>
              <a:rPr lang="fa-IR" sz="3200" b="1" dirty="0">
                <a:latin typeface="Arial" panose="020B0604020202020204" pitchFamily="34" charset="0"/>
                <a:cs typeface="B Tabassom" panose="00000400000000000000" pitchFamily="2" charset="-78"/>
              </a:rPr>
              <a:t>آب گرم مصرفی فن کویل ها و شوفاژها جهت گرمایش </a:t>
            </a:r>
            <a:r>
              <a:rPr lang="fa-IR" sz="3200" b="1" dirty="0" smtClean="0">
                <a:latin typeface="Arial" panose="020B0604020202020204" pitchFamily="34" charset="0"/>
                <a:cs typeface="B Tabassom" panose="00000400000000000000" pitchFamily="2" charset="-78"/>
              </a:rPr>
              <a:t>محیط ، تامین </a:t>
            </a:r>
            <a:r>
              <a:rPr lang="fa-IR" sz="3200" b="1" dirty="0">
                <a:latin typeface="Arial" panose="020B0604020202020204" pitchFamily="34" charset="0"/>
                <a:cs typeface="B Tabassom" panose="00000400000000000000" pitchFamily="2" charset="-78"/>
              </a:rPr>
              <a:t>آب گرم استخرها </a:t>
            </a:r>
            <a:endParaRPr lang="fa-IR" sz="3200" b="1" dirty="0" smtClean="0">
              <a:latin typeface="Arial" panose="020B0604020202020204" pitchFamily="34" charset="0"/>
              <a:cs typeface="B Tabassom" panose="00000400000000000000" pitchFamily="2" charset="-78"/>
            </a:endParaRPr>
          </a:p>
          <a:p>
            <a:pPr>
              <a:lnSpc>
                <a:spcPct val="150000"/>
              </a:lnSpc>
            </a:pPr>
            <a:r>
              <a:rPr lang="fa-IR" sz="3200" b="1" dirty="0" smtClean="0">
                <a:latin typeface="Arial" panose="020B0604020202020204" pitchFamily="34" charset="0"/>
                <a:cs typeface="B Tabassom" panose="00000400000000000000" pitchFamily="2" charset="-78"/>
              </a:rPr>
              <a:t> </a:t>
            </a:r>
            <a:r>
              <a:rPr lang="fa-IR" sz="3200" b="1" dirty="0">
                <a:latin typeface="Arial" panose="020B0604020202020204" pitchFamily="34" charset="0"/>
                <a:cs typeface="B Tabassom" panose="00000400000000000000" pitchFamily="2" charset="-78"/>
              </a:rPr>
              <a:t>از آنجا که دمای مورد نیاز برای استخرها بین 25 تا 30 درجه می باشد لذا تامین این دما به وسیله سیستم های خورشیدی به راحتی قابل حصول می باشد.</a:t>
            </a:r>
          </a:p>
          <a:p>
            <a:pPr>
              <a:lnSpc>
                <a:spcPct val="150000"/>
              </a:lnSpc>
            </a:pPr>
            <a:r>
              <a:rPr lang="fa-IR" sz="3200" b="1" dirty="0">
                <a:latin typeface="Arial" panose="020B0604020202020204" pitchFamily="34" charset="0"/>
                <a:cs typeface="B Tabassom" panose="00000400000000000000" pitchFamily="2" charset="-78"/>
              </a:rPr>
              <a:t>گرمایش آب در کاربرد های صنعتی نظیر صنایع رنگرزی، غذایی، نساجی و دارو سازی</a:t>
            </a:r>
          </a:p>
        </p:txBody>
      </p:sp>
    </p:spTree>
    <p:extLst>
      <p:ext uri="{BB962C8B-B14F-4D97-AF65-F5344CB8AC3E}">
        <p14:creationId xmlns:p14="http://schemas.microsoft.com/office/powerpoint/2010/main" val="858314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013" y="1085850"/>
            <a:ext cx="9421368" cy="4191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9689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3088" y="0"/>
            <a:ext cx="10044113" cy="6832640"/>
          </a:xfrm>
          <a:prstGeom prst="rect">
            <a:avLst/>
          </a:prstGeom>
        </p:spPr>
        <p:txBody>
          <a:bodyPr wrap="square">
            <a:spAutoFit/>
          </a:bodyPr>
          <a:lstStyle/>
          <a:p>
            <a:pPr algn="just">
              <a:lnSpc>
                <a:spcPct val="150000"/>
              </a:lnSpc>
            </a:pPr>
            <a:r>
              <a:rPr lang="fa-IR" sz="3600" b="1" dirty="0">
                <a:latin typeface="Arial" panose="020B0604020202020204" pitchFamily="34" charset="0"/>
                <a:cs typeface="B Titr" panose="00000700000000000000" pitchFamily="2" charset="-78"/>
              </a:rPr>
              <a:t>مزایا گرمایش خورشیدی</a:t>
            </a:r>
          </a:p>
          <a:p>
            <a:pPr marL="457200" indent="-457200" algn="just">
              <a:lnSpc>
                <a:spcPct val="150000"/>
              </a:lnSpc>
              <a:buFont typeface="Arial" panose="020B0604020202020204" pitchFamily="34" charset="0"/>
              <a:buChar char="•"/>
            </a:pPr>
            <a:r>
              <a:rPr lang="fa-IR" sz="3200" b="1" dirty="0">
                <a:latin typeface="Arial" panose="020B0604020202020204" pitchFamily="34" charset="0"/>
                <a:cs typeface="B Tabassom" panose="00000400000000000000" pitchFamily="2" charset="-78"/>
              </a:rPr>
              <a:t>کاهش مصرف </a:t>
            </a:r>
            <a:r>
              <a:rPr lang="fa-IR" sz="3200" b="1" dirty="0" smtClean="0">
                <a:latin typeface="Arial" panose="020B0604020202020204" pitchFamily="34" charset="0"/>
                <a:cs typeface="B Tabassom" panose="00000400000000000000" pitchFamily="2" charset="-78"/>
              </a:rPr>
              <a:t>انرژی</a:t>
            </a:r>
          </a:p>
          <a:p>
            <a:pPr marL="457200" indent="-457200" algn="just">
              <a:lnSpc>
                <a:spcPct val="150000"/>
              </a:lnSpc>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قابلیت </a:t>
            </a:r>
            <a:r>
              <a:rPr lang="fa-IR" sz="3200" b="1" dirty="0">
                <a:latin typeface="Arial" panose="020B0604020202020204" pitchFamily="34" charset="0"/>
                <a:cs typeface="B Tabassom" panose="00000400000000000000" pitchFamily="2" charset="-78"/>
              </a:rPr>
              <a:t> استفاده در اقلیم های </a:t>
            </a:r>
            <a:r>
              <a:rPr lang="fa-IR" sz="3200" b="1" dirty="0" smtClean="0">
                <a:latin typeface="Arial" panose="020B0604020202020204" pitchFamily="34" charset="0"/>
                <a:cs typeface="B Tabassom" panose="00000400000000000000" pitchFamily="2" charset="-78"/>
              </a:rPr>
              <a:t>مختلف</a:t>
            </a:r>
          </a:p>
          <a:p>
            <a:pPr marL="457200" indent="-457200" algn="just">
              <a:lnSpc>
                <a:spcPct val="150000"/>
              </a:lnSpc>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یک </a:t>
            </a:r>
            <a:r>
              <a:rPr lang="fa-IR" sz="3200" b="1" dirty="0">
                <a:latin typeface="Arial" panose="020B0604020202020204" pitchFamily="34" charset="0"/>
                <a:cs typeface="B Tabassom" panose="00000400000000000000" pitchFamily="2" charset="-78"/>
              </a:rPr>
              <a:t>منبع تامین انرژی مستقل که انرژی مورد نیاز آن به راحتی در دسترس می </a:t>
            </a:r>
            <a:r>
              <a:rPr lang="fa-IR" sz="3200" b="1" dirty="0" smtClean="0">
                <a:latin typeface="Arial" panose="020B0604020202020204" pitchFamily="34" charset="0"/>
                <a:cs typeface="B Tabassom" panose="00000400000000000000" pitchFamily="2" charset="-78"/>
              </a:rPr>
              <a:t>باشد.</a:t>
            </a:r>
          </a:p>
          <a:p>
            <a:pPr marL="457200" indent="-457200" algn="just">
              <a:lnSpc>
                <a:spcPct val="150000"/>
              </a:lnSpc>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در </a:t>
            </a:r>
            <a:r>
              <a:rPr lang="fa-IR" sz="3200" b="1" dirty="0">
                <a:latin typeface="Arial" panose="020B0604020202020204" pitchFamily="34" charset="0"/>
                <a:cs typeface="B Tabassom" panose="00000400000000000000" pitchFamily="2" charset="-78"/>
              </a:rPr>
              <a:t>زمان قطع گاز یا برق، سیستم گرمایش خورشیدی به کار خود ادامه می </a:t>
            </a:r>
            <a:r>
              <a:rPr lang="fa-IR" sz="3200" b="1" dirty="0" smtClean="0">
                <a:latin typeface="Arial" panose="020B0604020202020204" pitchFamily="34" charset="0"/>
                <a:cs typeface="B Tabassom" panose="00000400000000000000" pitchFamily="2" charset="-78"/>
              </a:rPr>
              <a:t>دهد.</a:t>
            </a:r>
          </a:p>
          <a:p>
            <a:pPr marL="457200" indent="-457200" algn="just">
              <a:lnSpc>
                <a:spcPct val="150000"/>
              </a:lnSpc>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قابلیت </a:t>
            </a:r>
            <a:r>
              <a:rPr lang="fa-IR" sz="3200" b="1" dirty="0">
                <a:latin typeface="Arial" panose="020B0604020202020204" pitchFamily="34" charset="0"/>
                <a:cs typeface="B Tabassom" panose="00000400000000000000" pitchFamily="2" charset="-78"/>
              </a:rPr>
              <a:t>تامین آب گرم </a:t>
            </a:r>
            <a:r>
              <a:rPr lang="fa-IR" sz="3200" b="1" dirty="0" smtClean="0">
                <a:latin typeface="Arial" panose="020B0604020202020204" pitchFamily="34" charset="0"/>
                <a:cs typeface="B Tabassom" panose="00000400000000000000" pitchFamily="2" charset="-78"/>
              </a:rPr>
              <a:t>مصرفی</a:t>
            </a:r>
          </a:p>
          <a:p>
            <a:pPr marL="457200" indent="-457200" algn="just">
              <a:lnSpc>
                <a:spcPct val="150000"/>
              </a:lnSpc>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امکان </a:t>
            </a:r>
            <a:r>
              <a:rPr lang="fa-IR" sz="3200" b="1" dirty="0">
                <a:latin typeface="Arial" panose="020B0604020202020204" pitchFamily="34" charset="0"/>
                <a:cs typeface="B Tabassom" panose="00000400000000000000" pitchFamily="2" charset="-78"/>
              </a:rPr>
              <a:t>هوشمند سازی عملکرد این سیستم و کنترل کامل دما و </a:t>
            </a:r>
            <a:r>
              <a:rPr lang="fa-IR" sz="3200" b="1" dirty="0" smtClean="0">
                <a:latin typeface="Arial" panose="020B0604020202020204" pitchFamily="34" charset="0"/>
                <a:cs typeface="B Tabassom" panose="00000400000000000000" pitchFamily="2" charset="-78"/>
              </a:rPr>
              <a:t>انرژی</a:t>
            </a:r>
          </a:p>
          <a:p>
            <a:pPr marL="457200" indent="-457200" algn="just">
              <a:lnSpc>
                <a:spcPct val="150000"/>
              </a:lnSpc>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قابلیت </a:t>
            </a:r>
            <a:r>
              <a:rPr lang="fa-IR" sz="3200" b="1" dirty="0">
                <a:latin typeface="Arial" panose="020B0604020202020204" pitchFamily="34" charset="0"/>
                <a:cs typeface="B Tabassom" panose="00000400000000000000" pitchFamily="2" charset="-78"/>
              </a:rPr>
              <a:t>ترکیب شدن با سیستم های گرمایش غیر </a:t>
            </a:r>
            <a:r>
              <a:rPr lang="fa-IR" sz="3200" b="1" dirty="0" smtClean="0">
                <a:latin typeface="Arial" panose="020B0604020202020204" pitchFamily="34" charset="0"/>
                <a:cs typeface="B Tabassom" panose="00000400000000000000" pitchFamily="2" charset="-78"/>
              </a:rPr>
              <a:t>خورشیدی</a:t>
            </a:r>
          </a:p>
          <a:p>
            <a:pPr marL="457200" indent="-457200" algn="just">
              <a:lnSpc>
                <a:spcPct val="150000"/>
              </a:lnSpc>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هزینه </a:t>
            </a:r>
            <a:r>
              <a:rPr lang="fa-IR" sz="3200" b="1" dirty="0">
                <a:latin typeface="Arial" panose="020B0604020202020204" pitchFamily="34" charset="0"/>
                <a:cs typeface="B Tabassom" panose="00000400000000000000" pitchFamily="2" charset="-78"/>
              </a:rPr>
              <a:t>تعمیر و نگهداری پایین</a:t>
            </a:r>
          </a:p>
        </p:txBody>
      </p:sp>
    </p:spTree>
    <p:extLst>
      <p:ext uri="{BB962C8B-B14F-4D97-AF65-F5344CB8AC3E}">
        <p14:creationId xmlns:p14="http://schemas.microsoft.com/office/powerpoint/2010/main" val="89023215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950" y="1031808"/>
            <a:ext cx="6053138" cy="45307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76805954"/>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1651" y="400050"/>
            <a:ext cx="10258424" cy="6063198"/>
          </a:xfrm>
          <a:prstGeom prst="rect">
            <a:avLst/>
          </a:prstGeom>
        </p:spPr>
        <p:txBody>
          <a:bodyPr wrap="square">
            <a:spAutoFit/>
          </a:bodyPr>
          <a:lstStyle/>
          <a:p>
            <a:pPr algn="just"/>
            <a:r>
              <a:rPr lang="fa-IR" sz="3600" b="1" dirty="0">
                <a:latin typeface="Arial" panose="020B0604020202020204" pitchFamily="34" charset="0"/>
                <a:cs typeface="B Titr" panose="00000700000000000000" pitchFamily="2" charset="-78"/>
              </a:rPr>
              <a:t> سیستم گرمایش به صورت متمرکز</a:t>
            </a:r>
          </a:p>
          <a:p>
            <a:pPr algn="just"/>
            <a:r>
              <a:rPr lang="fa-IR" sz="3200" b="1" dirty="0">
                <a:latin typeface="Arial" panose="020B0604020202020204" pitchFamily="34" charset="0"/>
                <a:cs typeface="B Tabassom" panose="00000400000000000000" pitchFamily="2" charset="-78"/>
              </a:rPr>
              <a:t>گرمایش متمرکز به طور کلی به معنای گرما رسانی مشترک یک منطقه با استفاده از یک منبع گرمایشی  می باشد، که به طور عموم توسط سیال عامل بخار آب انجام می شود. سیستم گرمایش متمرکز متشکل از یک یا چند واحد محلی برای تولید بخار جهت گرمایش یک منطقه مشخص بوده و دارای یک تغذیه آبگرم و لوله کشی مربوطه جهت تحویل به تعدادی یا کل ساختمان‌های آن منطقه است.</a:t>
            </a:r>
          </a:p>
          <a:p>
            <a:pPr algn="just"/>
            <a:r>
              <a:rPr lang="fa-IR" sz="3200" b="1" dirty="0">
                <a:latin typeface="Arial" panose="020B0604020202020204" pitchFamily="34" charset="0"/>
                <a:cs typeface="B Tabassom" panose="00000400000000000000" pitchFamily="2" charset="-78"/>
              </a:rPr>
              <a:t> مرکزی نمودن تاسیسات موتورخانه بوسیله بهبود راندمان عملی، موجب صرفه‌جویی انرژی شده و همچنین نقش مهمی ‌درحفظ محیط زیست دارد. تجمیع موتورخانه ها و بویلرها، آنها را ازنقطه نظر تعدد حوادث غیر‌مترقبه شهری کاهش داده و مدیریت انرژی را راحت‌تر می‌نماید..</a:t>
            </a:r>
          </a:p>
          <a:p>
            <a:pPr algn="just"/>
            <a:r>
              <a:rPr lang="fa-IR" sz="3200" b="1" dirty="0">
                <a:latin typeface="Arial" panose="020B0604020202020204" pitchFamily="34" charset="0"/>
                <a:cs typeface="B Tabassom" panose="00000400000000000000" pitchFamily="2" charset="-78"/>
              </a:rPr>
              <a:t> به همین سبب در سال‌های اخیرگرمایش متمرکز در چند محور نقش مهمی ‌را در توسعه شهر ایفا می‌نماید. سیستم گرمایش متمرکز در حقیقت یک زیر ساخت اصلی از یک شهر آرمانی و دوستدار محیط زیست می باشد که می تواند ایجاد شود.</a:t>
            </a:r>
          </a:p>
        </p:txBody>
      </p:sp>
    </p:spTree>
    <p:extLst>
      <p:ext uri="{BB962C8B-B14F-4D97-AF65-F5344CB8AC3E}">
        <p14:creationId xmlns:p14="http://schemas.microsoft.com/office/powerpoint/2010/main" val="2610977882"/>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1675" y="585787"/>
            <a:ext cx="9758362" cy="5078313"/>
          </a:xfrm>
          <a:prstGeom prst="rect">
            <a:avLst/>
          </a:prstGeom>
        </p:spPr>
        <p:txBody>
          <a:bodyPr wrap="square">
            <a:spAutoFit/>
          </a:bodyPr>
          <a:lstStyle/>
          <a:p>
            <a:pPr algn="just"/>
            <a:r>
              <a:rPr lang="fa-IR" sz="3600" b="1" dirty="0">
                <a:latin typeface="Arial" panose="020B0604020202020204" pitchFamily="34" charset="0"/>
                <a:cs typeface="B Titr" panose="00000700000000000000" pitchFamily="2" charset="-78"/>
              </a:rPr>
              <a:t>مزایا</a:t>
            </a:r>
          </a:p>
          <a:p>
            <a:pPr marL="457200" indent="-457200" algn="just">
              <a:buFont typeface="Arial" panose="020B0604020202020204" pitchFamily="34" charset="0"/>
              <a:buChar char="•"/>
            </a:pPr>
            <a:r>
              <a:rPr lang="fa-IR" sz="3200" b="1" dirty="0">
                <a:latin typeface="Arial" panose="020B0604020202020204" pitchFamily="34" charset="0"/>
                <a:cs typeface="B Tabassom" panose="00000400000000000000" pitchFamily="2" charset="-78"/>
              </a:rPr>
              <a:t>صرفه جویی </a:t>
            </a:r>
            <a:r>
              <a:rPr lang="fa-IR" sz="3200" b="1" dirty="0" smtClean="0">
                <a:latin typeface="Arial" panose="020B0604020202020204" pitchFamily="34" charset="0"/>
                <a:cs typeface="B Tabassom" panose="00000400000000000000" pitchFamily="2" charset="-78"/>
              </a:rPr>
              <a:t>انرژی</a:t>
            </a:r>
          </a:p>
          <a:p>
            <a:pPr marL="457200" indent="-457200" algn="just">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فواید </a:t>
            </a:r>
            <a:r>
              <a:rPr lang="fa-IR" sz="3200" b="1" dirty="0">
                <a:latin typeface="Arial" panose="020B0604020202020204" pitchFamily="34" charset="0"/>
                <a:cs typeface="B Tabassom" panose="00000400000000000000" pitchFamily="2" charset="-78"/>
              </a:rPr>
              <a:t>زیست </a:t>
            </a:r>
            <a:r>
              <a:rPr lang="fa-IR" sz="3200" b="1" dirty="0" smtClean="0">
                <a:latin typeface="Arial" panose="020B0604020202020204" pitchFamily="34" charset="0"/>
                <a:cs typeface="B Tabassom" panose="00000400000000000000" pitchFamily="2" charset="-78"/>
              </a:rPr>
              <a:t>محیطی</a:t>
            </a:r>
          </a:p>
          <a:p>
            <a:pPr marL="457200" indent="-457200" algn="just">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راندمان اقتصادی</a:t>
            </a:r>
          </a:p>
          <a:p>
            <a:pPr marL="457200" indent="-457200" algn="just">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استفاده </a:t>
            </a:r>
            <a:r>
              <a:rPr lang="fa-IR" sz="3200" b="1" dirty="0">
                <a:latin typeface="Arial" panose="020B0604020202020204" pitchFamily="34" charset="0"/>
                <a:cs typeface="B Tabassom" panose="00000400000000000000" pitchFamily="2" charset="-78"/>
              </a:rPr>
              <a:t>از سوخت های </a:t>
            </a:r>
            <a:r>
              <a:rPr lang="fa-IR" sz="3200" b="1" dirty="0" smtClean="0">
                <a:latin typeface="Arial" panose="020B0604020202020204" pitchFamily="34" charset="0"/>
                <a:cs typeface="B Tabassom" panose="00000400000000000000" pitchFamily="2" charset="-78"/>
              </a:rPr>
              <a:t>متنوع</a:t>
            </a:r>
          </a:p>
          <a:p>
            <a:pPr marL="457200" indent="-457200" algn="just">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امکان </a:t>
            </a:r>
            <a:r>
              <a:rPr lang="fa-IR" sz="3200" b="1" dirty="0">
                <a:latin typeface="Arial" panose="020B0604020202020204" pitchFamily="34" charset="0"/>
                <a:cs typeface="B Tabassom" panose="00000400000000000000" pitchFamily="2" charset="-78"/>
              </a:rPr>
              <a:t>صرفه جویی در گرمایش توسط مصرف کننده </a:t>
            </a:r>
            <a:r>
              <a:rPr lang="fa-IR" sz="3200" b="1" dirty="0" smtClean="0">
                <a:latin typeface="Arial" panose="020B0604020202020204" pitchFamily="34" charset="0"/>
                <a:cs typeface="B Tabassom" panose="00000400000000000000" pitchFamily="2" charset="-78"/>
              </a:rPr>
              <a:t>ها</a:t>
            </a:r>
          </a:p>
          <a:p>
            <a:pPr marL="457200" indent="-457200" algn="just">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صرفه‌جویی </a:t>
            </a:r>
            <a:r>
              <a:rPr lang="fa-IR" sz="3200" b="1" dirty="0">
                <a:latin typeface="Arial" panose="020B0604020202020204" pitchFamily="34" charset="0"/>
                <a:cs typeface="B Tabassom" panose="00000400000000000000" pitchFamily="2" charset="-78"/>
              </a:rPr>
              <a:t>در فضا و </a:t>
            </a:r>
            <a:r>
              <a:rPr lang="fa-IR" sz="3200" b="1" dirty="0" smtClean="0">
                <a:latin typeface="Arial" panose="020B0604020202020204" pitchFamily="34" charset="0"/>
                <a:cs typeface="B Tabassom" panose="00000400000000000000" pitchFamily="2" charset="-78"/>
              </a:rPr>
              <a:t>مکان</a:t>
            </a:r>
          </a:p>
          <a:p>
            <a:pPr marL="457200" indent="-457200" algn="just">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فواید </a:t>
            </a:r>
            <a:r>
              <a:rPr lang="fa-IR" sz="3200" b="1" dirty="0">
                <a:latin typeface="Arial" panose="020B0604020202020204" pitchFamily="34" charset="0"/>
                <a:cs typeface="B Tabassom" panose="00000400000000000000" pitchFamily="2" charset="-78"/>
              </a:rPr>
              <a:t>آن جهت برنامه‌ریزی </a:t>
            </a:r>
            <a:r>
              <a:rPr lang="fa-IR" sz="3200" b="1" dirty="0" smtClean="0">
                <a:latin typeface="Arial" panose="020B0604020202020204" pitchFamily="34" charset="0"/>
                <a:cs typeface="B Tabassom" panose="00000400000000000000" pitchFamily="2" charset="-78"/>
              </a:rPr>
              <a:t>شهری</a:t>
            </a:r>
          </a:p>
          <a:p>
            <a:pPr marL="457200" indent="-457200" algn="just">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قابلیت </a:t>
            </a:r>
            <a:r>
              <a:rPr lang="fa-IR" sz="3200" b="1" dirty="0">
                <a:latin typeface="Arial" panose="020B0604020202020204" pitchFamily="34" charset="0"/>
                <a:cs typeface="B Tabassom" panose="00000400000000000000" pitchFamily="2" charset="-78"/>
              </a:rPr>
              <a:t>سکونت </a:t>
            </a:r>
            <a:r>
              <a:rPr lang="fa-IR" sz="3200" b="1" dirty="0" smtClean="0">
                <a:latin typeface="Arial" panose="020B0604020202020204" pitchFamily="34" charset="0"/>
                <a:cs typeface="B Tabassom" panose="00000400000000000000" pitchFamily="2" charset="-78"/>
              </a:rPr>
              <a:t>راحت‌تر</a:t>
            </a:r>
          </a:p>
          <a:p>
            <a:pPr marL="457200" indent="-457200" algn="just">
              <a:buFont typeface="Arial" panose="020B0604020202020204" pitchFamily="34" charset="0"/>
              <a:buChar char="•"/>
            </a:pPr>
            <a:r>
              <a:rPr lang="fa-IR" sz="3200" b="1" dirty="0" smtClean="0">
                <a:latin typeface="Arial" panose="020B0604020202020204" pitchFamily="34" charset="0"/>
                <a:cs typeface="B Tabassom" panose="00000400000000000000" pitchFamily="2" charset="-78"/>
              </a:rPr>
              <a:t>تقریبا </a:t>
            </a:r>
            <a:r>
              <a:rPr lang="fa-IR" sz="3200" b="1" dirty="0">
                <a:latin typeface="Arial" panose="020B0604020202020204" pitchFamily="34" charset="0"/>
                <a:cs typeface="B Tabassom" panose="00000400000000000000" pitchFamily="2" charset="-78"/>
              </a:rPr>
              <a:t>بدون عیب فاحش و مهم</a:t>
            </a:r>
          </a:p>
        </p:txBody>
      </p:sp>
    </p:spTree>
    <p:extLst>
      <p:ext uri="{BB962C8B-B14F-4D97-AF65-F5344CB8AC3E}">
        <p14:creationId xmlns:p14="http://schemas.microsoft.com/office/powerpoint/2010/main" val="3104852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961" y="612045"/>
            <a:ext cx="6577013" cy="583161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080829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8776" y="474345"/>
            <a:ext cx="10329862" cy="6001643"/>
          </a:xfrm>
          <a:prstGeom prst="rect">
            <a:avLst/>
          </a:prstGeom>
        </p:spPr>
        <p:txBody>
          <a:bodyPr wrap="square">
            <a:spAutoFit/>
          </a:bodyPr>
          <a:lstStyle/>
          <a:p>
            <a:pPr algn="just">
              <a:spcAft>
                <a:spcPts val="500"/>
              </a:spcAft>
            </a:pPr>
            <a:r>
              <a:rPr lang="fa-IR" sz="3200" b="1" dirty="0">
                <a:latin typeface="Arial" panose="020B0604020202020204" pitchFamily="34" charset="0"/>
                <a:cs typeface="B Tabassom" panose="00000400000000000000" pitchFamily="2" charset="-78"/>
              </a:rPr>
              <a:t>بحث و نتیجه گیری پتانسیل طبیعی در ناحیه از نظر اقلیمی جزء خصوصیات آن است، همواره در معرض تغییرات زمانی است که به تغییرات اقلیمی معروف است و قانون یکسان و همیشه ثابت در مورد آنها امکانپذیر نیست و با تغییرات اقلیمی باید در قانون بندی آن نیز تجدید نظر کرد. نتایج حاصل از واکاوی نقشه های میانگین سالانه مجموع درجه/ روزهای گرمایش و سرمایش در سطح منطقه، بیانگر بخش بندی گیلان به دو پهنه کلان اقلیمی هموار و ناهموار است. در نیمه گرم سال، بخش هموار استان نیازمند سرمایش بالاتری هستند در مقابل در نیمه دوم سال بخش ناهموار استان بالاترین میزان انرژی را برای گرمایش نیاز دارند که بیشینه آن به ایستگاه خلیان، شاه شهیدان، کاکرود و ماسوله اختصاص دارد. بیشینه بیلان انرژی در فصل های سرد را ایستگاه شاه شهیدان واقع در ارتفاعات عمارلو شهرستان رودبار با ارتفاع ۱۷۸۰ متر و نیاز گرمایشی ۳۲۶۶ درجه روز به خود اختصاص داده است. نهایتا اینکه درجه روزهای ماهانه، فصلی و سالانه نیاز گرمایشی و سرمایشی در استان گیلان تا حدود زیادی تابع دو پارامتر مهم ارتفاع و درجه حرارت روزانه می باشد.</a:t>
            </a:r>
          </a:p>
        </p:txBody>
      </p:sp>
    </p:spTree>
    <p:extLst>
      <p:ext uri="{BB962C8B-B14F-4D97-AF65-F5344CB8AC3E}">
        <p14:creationId xmlns:p14="http://schemas.microsoft.com/office/powerpoint/2010/main" val="37405567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726" y="-314325"/>
            <a:ext cx="8615361" cy="6986528"/>
          </a:xfrm>
          <a:prstGeom prst="rect">
            <a:avLst/>
          </a:prstGeom>
          <a:noFill/>
        </p:spPr>
        <p:txBody>
          <a:bodyPr wrap="square" rtlCol="1">
            <a:spAutoFit/>
          </a:bodyPr>
          <a:lstStyle/>
          <a:p>
            <a:pPr algn="ctr">
              <a:lnSpc>
                <a:spcPct val="200000"/>
              </a:lnSpc>
            </a:pPr>
            <a:r>
              <a:rPr lang="fa-IR" sz="4000" dirty="0" smtClean="0">
                <a:cs typeface="B Titr" panose="00000700000000000000" pitchFamily="2" charset="-78"/>
              </a:rPr>
              <a:t>بسمه تعالی</a:t>
            </a:r>
          </a:p>
          <a:p>
            <a:pPr algn="ctr">
              <a:lnSpc>
                <a:spcPct val="200000"/>
              </a:lnSpc>
            </a:pPr>
            <a:r>
              <a:rPr lang="fa-IR" sz="4000" dirty="0" smtClean="0">
                <a:cs typeface="B Titr" panose="00000700000000000000" pitchFamily="2" charset="-78"/>
              </a:rPr>
              <a:t>دانشگاه هاشمی نژاد(ع)</a:t>
            </a:r>
            <a:endParaRPr lang="fa-IR" sz="4000" dirty="0">
              <a:cs typeface="B Titr" panose="00000700000000000000" pitchFamily="2" charset="-78"/>
            </a:endParaRPr>
          </a:p>
          <a:p>
            <a:pPr algn="ctr">
              <a:lnSpc>
                <a:spcPct val="200000"/>
              </a:lnSpc>
            </a:pPr>
            <a:r>
              <a:rPr lang="fa-IR" sz="3600" dirty="0" smtClean="0">
                <a:cs typeface="B Titr" panose="00000700000000000000" pitchFamily="2" charset="-78"/>
              </a:rPr>
              <a:t>موضوع :</a:t>
            </a:r>
          </a:p>
          <a:p>
            <a:pPr algn="ctr">
              <a:lnSpc>
                <a:spcPct val="200000"/>
              </a:lnSpc>
            </a:pPr>
            <a:r>
              <a:rPr lang="fa-IR" sz="3600" dirty="0" smtClean="0">
                <a:cs typeface="B Titr" panose="00000700000000000000" pitchFamily="2" charset="-78"/>
              </a:rPr>
              <a:t>سیستم گرمایشی ساختمان در اقلیم های مختلف</a:t>
            </a:r>
          </a:p>
          <a:p>
            <a:pPr algn="ctr">
              <a:lnSpc>
                <a:spcPct val="200000"/>
              </a:lnSpc>
            </a:pPr>
            <a:r>
              <a:rPr lang="fa-IR" sz="3600" dirty="0" smtClean="0">
                <a:cs typeface="B Titr" panose="00000700000000000000" pitchFamily="2" charset="-78"/>
              </a:rPr>
              <a:t>استاد : </a:t>
            </a:r>
            <a:endParaRPr lang="fa-IR" sz="3600" dirty="0">
              <a:cs typeface="B Titr" panose="00000700000000000000" pitchFamily="2" charset="-78"/>
            </a:endParaRPr>
          </a:p>
          <a:p>
            <a:pPr algn="ctr">
              <a:lnSpc>
                <a:spcPct val="200000"/>
              </a:lnSpc>
            </a:pPr>
            <a:r>
              <a:rPr lang="fa-IR" sz="3600" dirty="0" smtClean="0">
                <a:cs typeface="B Titr" panose="00000700000000000000" pitchFamily="2" charset="-78"/>
              </a:rPr>
              <a:t>دانشجو : امیررضا واعظ پور</a:t>
            </a:r>
            <a:endParaRPr lang="fa-IR" sz="4800" dirty="0" smtClean="0">
              <a:cs typeface="B Titr" panose="00000700000000000000" pitchFamily="2" charset="-78"/>
            </a:endParaRPr>
          </a:p>
        </p:txBody>
      </p:sp>
    </p:spTree>
    <p:extLst>
      <p:ext uri="{BB962C8B-B14F-4D97-AF65-F5344CB8AC3E}">
        <p14:creationId xmlns:p14="http://schemas.microsoft.com/office/powerpoint/2010/main" val="2424784392"/>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638" y="1006475"/>
            <a:ext cx="7319963" cy="48799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06088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1675" y="133082"/>
            <a:ext cx="10044112" cy="6724918"/>
          </a:xfrm>
          <a:prstGeom prst="rect">
            <a:avLst/>
          </a:prstGeom>
        </p:spPr>
        <p:txBody>
          <a:bodyPr wrap="square">
            <a:spAutoFit/>
          </a:bodyPr>
          <a:lstStyle/>
          <a:p>
            <a:pPr algn="just">
              <a:lnSpc>
                <a:spcPct val="150000"/>
              </a:lnSpc>
            </a:pPr>
            <a:r>
              <a:rPr lang="fa-IR" sz="3600" b="1" dirty="0" smtClean="0">
                <a:effectLst/>
                <a:latin typeface="Arial" panose="020B0604020202020204" pitchFamily="34" charset="0"/>
                <a:cs typeface="B Titr" panose="00000700000000000000" pitchFamily="2" charset="-78"/>
              </a:rPr>
              <a:t>مقدمه :</a:t>
            </a:r>
          </a:p>
          <a:p>
            <a:pPr algn="just"/>
            <a:r>
              <a:rPr lang="fa-IR" sz="2900" b="1" dirty="0" smtClean="0">
                <a:effectLst/>
                <a:latin typeface="Arial" panose="020B0604020202020204" pitchFamily="34" charset="0"/>
                <a:cs typeface="B Tabassom" panose="00000400000000000000" pitchFamily="2" charset="-78"/>
              </a:rPr>
              <a:t>هدف از این مطالعه، بهینه سازی سیستم گرمایش هیبریدی در یک ساختمان مسکونی برای اقلیمهای مختلف در ایران به منظور کاهش اتلافات حرارتی در ساختمان همزمان با تامین آسایش حرارتی میباشد.دمای خشک، رطوبت نسبی و سرعت جریان هوا از عوامل تاثیر- گذار بر آسایش حرارتی بوده که دراقلیمهای مختلف، متفاوت میباشند. در سیستم هیبریدی، از سیستم گرمایش جابجایی برای گردش هوا،تامین رطوبت و گرمایش اولیه تا ۱۰ درجه سلیسیوس و از گرمکن تابشی جهت تامین آسایش حرارتی دراقلیمهای مختلف استفاده میشود. برای شبیه سازی، یک مانکن مجازی با ابعاد و شکل فیزیولوژیکی واقعیبه صورت ایستاده درون یک اتاق قرار گرفته و جریان اطراف آن حل شده است. برای بررسی میدانجریان، انتقال حرارت و آسایش حرارتی معادلات حاکم حل و مدل </a:t>
            </a:r>
            <a:r>
              <a:rPr lang="en-US" sz="2900" b="1" dirty="0" smtClean="0">
                <a:effectLst/>
                <a:latin typeface="Arial" panose="020B0604020202020204" pitchFamily="34" charset="0"/>
                <a:cs typeface="B Tabassom" panose="00000400000000000000" pitchFamily="2" charset="-78"/>
              </a:rPr>
              <a:t>K-? , </a:t>
            </a:r>
            <a:r>
              <a:rPr lang="en-US" sz="2900" b="1" dirty="0" smtClean="0">
                <a:effectLst/>
                <a:latin typeface="Arial" panose="020B0604020202020204" pitchFamily="34" charset="0"/>
                <a:cs typeface="+mj-cs"/>
              </a:rPr>
              <a:t>RNG</a:t>
            </a:r>
            <a:r>
              <a:rPr lang="en-US" sz="2900" b="1" dirty="0" smtClean="0">
                <a:effectLst/>
                <a:latin typeface="Arial" panose="020B0604020202020204" pitchFamily="34" charset="0"/>
                <a:cs typeface="B Tabassom" panose="00000400000000000000" pitchFamily="2" charset="-78"/>
              </a:rPr>
              <a:t> </a:t>
            </a:r>
            <a:r>
              <a:rPr lang="fa-IR" sz="2900" b="1" dirty="0" smtClean="0">
                <a:effectLst/>
                <a:latin typeface="Arial" panose="020B0604020202020204" pitchFamily="34" charset="0"/>
                <a:cs typeface="B Tabassom" panose="00000400000000000000" pitchFamily="2" charset="-78"/>
              </a:rPr>
              <a:t> و </a:t>
            </a:r>
            <a:r>
              <a:rPr lang="en-US" sz="2900" b="1" dirty="0" smtClean="0">
                <a:effectLst/>
                <a:latin typeface="Arial" panose="020B0604020202020204" pitchFamily="34" charset="0"/>
                <a:cs typeface="B Tabassom" panose="00000400000000000000" pitchFamily="2" charset="-78"/>
              </a:rPr>
              <a:t> Do </a:t>
            </a:r>
            <a:r>
              <a:rPr lang="fa-IR" sz="2900" b="1" dirty="0" smtClean="0">
                <a:effectLst/>
                <a:latin typeface="Arial" panose="020B0604020202020204" pitchFamily="34" charset="0"/>
                <a:cs typeface="B Tabassom" panose="00000400000000000000" pitchFamily="2" charset="-78"/>
              </a:rPr>
              <a:t>برای مدلسازی اثرات مغشوش و تابشی استفاده شده است. نتایج این تحقیق در مقایسه با نتایج ارایه شده در سایر مراجع ازمطابقت خوبی برخوردار است. تاثیر سرعت، دمای ورودی، دما و سطح گرمکن بر آسایش حرارتی ومقدار بهینه آنها در هر اقلیم تعیین شده است. در سیستم هیبریدی توزیع جریان اطراف شخص همگنشده و در سرعت کمتر ضمن تامین آسایش، میزان اتلافات حرارتی کاهش مییابد.</a:t>
            </a:r>
            <a:endParaRPr lang="fa-IR" sz="2900" b="1" dirty="0">
              <a:cs typeface="B Tabassom" panose="00000400000000000000" pitchFamily="2" charset="-78"/>
            </a:endParaRPr>
          </a:p>
        </p:txBody>
      </p:sp>
    </p:spTree>
    <p:extLst>
      <p:ext uri="{BB962C8B-B14F-4D97-AF65-F5344CB8AC3E}">
        <p14:creationId xmlns:p14="http://schemas.microsoft.com/office/powerpoint/2010/main" val="1334807602"/>
      </p:ext>
    </p:extLst>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5963" y="-101598"/>
            <a:ext cx="9944099" cy="6959598"/>
          </a:xfrm>
          <a:prstGeom prst="rect">
            <a:avLst/>
          </a:prstGeom>
        </p:spPr>
        <p:txBody>
          <a:bodyPr wrap="square">
            <a:spAutoFit/>
          </a:bodyPr>
          <a:lstStyle/>
          <a:p>
            <a:pPr algn="just">
              <a:lnSpc>
                <a:spcPct val="150000"/>
              </a:lnSpc>
            </a:pPr>
            <a:r>
              <a:rPr lang="fa-IR" sz="3000" b="1" dirty="0">
                <a:latin typeface="Arial" panose="020B0604020202020204" pitchFamily="34" charset="0"/>
                <a:cs typeface="B Tabassom" panose="00000400000000000000" pitchFamily="2" charset="-78"/>
              </a:rPr>
              <a:t>امروزه با افزایش روز افزون هزینه های سوخت و انرژی در کشور ایران، خریداران سیستم های تهویه مطبوع بیشتر به دنبال روش هایی هستند که تا حد ممکن در کاهش مصرف سوخت و انرژی  به آنها کمک کند.</a:t>
            </a:r>
          </a:p>
          <a:p>
            <a:pPr algn="just">
              <a:lnSpc>
                <a:spcPct val="150000"/>
              </a:lnSpc>
            </a:pPr>
            <a:r>
              <a:rPr lang="fa-IR" sz="3000" b="1" dirty="0">
                <a:latin typeface="Arial" panose="020B0604020202020204" pitchFamily="34" charset="0"/>
                <a:cs typeface="B Tabassom" panose="00000400000000000000" pitchFamily="2" charset="-78"/>
              </a:rPr>
              <a:t>در زمینه روش های نوین اجرا که موجب کاهش هزینه های انرژی می شوند؛ می توان به روش های زیر اشاره کرد که عبارتند از:</a:t>
            </a:r>
          </a:p>
          <a:p>
            <a:pPr algn="just">
              <a:lnSpc>
                <a:spcPct val="150000"/>
              </a:lnSpc>
            </a:pPr>
            <a:r>
              <a:rPr lang="fa-IR" sz="3000" b="1" dirty="0">
                <a:latin typeface="Arial" panose="020B0604020202020204" pitchFamily="34" charset="0"/>
                <a:cs typeface="B Tabassom" panose="00000400000000000000" pitchFamily="2" charset="-78"/>
              </a:rPr>
              <a:t>الف- روش سرمایش از سقف</a:t>
            </a:r>
          </a:p>
          <a:p>
            <a:pPr algn="just">
              <a:lnSpc>
                <a:spcPct val="150000"/>
              </a:lnSpc>
            </a:pPr>
            <a:r>
              <a:rPr lang="fa-IR" sz="3000" b="1" dirty="0">
                <a:latin typeface="Arial" panose="020B0604020202020204" pitchFamily="34" charset="0"/>
                <a:cs typeface="B Tabassom" panose="00000400000000000000" pitchFamily="2" charset="-78"/>
              </a:rPr>
              <a:t>ب- روش سرمایش از کف</a:t>
            </a:r>
          </a:p>
          <a:p>
            <a:pPr algn="just">
              <a:lnSpc>
                <a:spcPct val="150000"/>
              </a:lnSpc>
            </a:pPr>
            <a:r>
              <a:rPr lang="fa-IR" sz="3000" b="1" dirty="0">
                <a:latin typeface="Arial" panose="020B0604020202020204" pitchFamily="34" charset="0"/>
                <a:cs typeface="B Tabassom" panose="00000400000000000000" pitchFamily="2" charset="-78"/>
              </a:rPr>
              <a:t>ج- روش گرمایش از کف</a:t>
            </a:r>
          </a:p>
          <a:p>
            <a:pPr algn="just">
              <a:lnSpc>
                <a:spcPct val="150000"/>
              </a:lnSpc>
            </a:pPr>
            <a:r>
              <a:rPr lang="fa-IR" sz="3000" b="1" dirty="0">
                <a:latin typeface="Arial" panose="020B0604020202020204" pitchFamily="34" charset="0"/>
                <a:cs typeface="B Tabassom" panose="00000400000000000000" pitchFamily="2" charset="-78"/>
              </a:rPr>
              <a:t>د-  روش گرمایش خورشیدی</a:t>
            </a:r>
          </a:p>
          <a:p>
            <a:pPr algn="just">
              <a:lnSpc>
                <a:spcPct val="150000"/>
              </a:lnSpc>
            </a:pPr>
            <a:r>
              <a:rPr lang="fa-IR" sz="3000" b="1" dirty="0">
                <a:latin typeface="Arial" panose="020B0604020202020204" pitchFamily="34" charset="0"/>
                <a:cs typeface="B Tabassom" panose="00000400000000000000" pitchFamily="2" charset="-78"/>
              </a:rPr>
              <a:t>ذ- روش گرمایش به صورت متمرکز</a:t>
            </a:r>
          </a:p>
        </p:txBody>
      </p:sp>
    </p:spTree>
    <p:extLst>
      <p:ext uri="{BB962C8B-B14F-4D97-AF65-F5344CB8AC3E}">
        <p14:creationId xmlns:p14="http://schemas.microsoft.com/office/powerpoint/2010/main" val="29913244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25" y="0"/>
            <a:ext cx="10458451" cy="6874959"/>
          </a:xfrm>
          <a:prstGeom prst="rect">
            <a:avLst/>
          </a:prstGeom>
        </p:spPr>
        <p:txBody>
          <a:bodyPr wrap="square">
            <a:spAutoFit/>
          </a:bodyPr>
          <a:lstStyle/>
          <a:p>
            <a:pPr algn="just">
              <a:lnSpc>
                <a:spcPct val="150000"/>
              </a:lnSpc>
            </a:pPr>
            <a:r>
              <a:rPr lang="fa-IR" sz="3600" b="1" dirty="0" smtClean="0">
                <a:latin typeface="Arial" panose="020B0604020202020204" pitchFamily="34" charset="0"/>
                <a:cs typeface="B Titr" panose="00000700000000000000" pitchFamily="2" charset="-78"/>
              </a:rPr>
              <a:t>بهترین روش در اقلیم مرطوب : گرمایش </a:t>
            </a:r>
            <a:r>
              <a:rPr lang="fa-IR" sz="3600" b="1" dirty="0">
                <a:latin typeface="Arial" panose="020B0604020202020204" pitchFamily="34" charset="0"/>
                <a:cs typeface="B Titr" panose="00000700000000000000" pitchFamily="2" charset="-78"/>
              </a:rPr>
              <a:t>از کف</a:t>
            </a:r>
            <a:endParaRPr lang="fa-IR" sz="2600" b="1" dirty="0">
              <a:latin typeface="Arial" panose="020B0604020202020204" pitchFamily="34" charset="0"/>
              <a:cs typeface="B Titr" panose="00000700000000000000" pitchFamily="2" charset="-78"/>
            </a:endParaRPr>
          </a:p>
          <a:p>
            <a:pPr algn="just">
              <a:lnSpc>
                <a:spcPct val="150000"/>
              </a:lnSpc>
            </a:pPr>
            <a:r>
              <a:rPr lang="fa-IR" sz="2600" b="1" dirty="0">
                <a:latin typeface="Arial" panose="020B0604020202020204" pitchFamily="34" charset="0"/>
                <a:cs typeface="B Tabassom" panose="00000400000000000000" pitchFamily="2" charset="-78"/>
              </a:rPr>
              <a:t>امروزه با افزایش روز افزون هزینه های انرژی مصرف کنندگان به دنبال روش ها و سیستم هایی هستند که بتوانند تا حد ممکن در بحث انرژی صرفه جویی کنند. یکی از این روش ها که جزء بهینه ترین و به روز ترین روش های گرمایش محیط است؛ روش گرمایش از کف می باشد. </a:t>
            </a:r>
          </a:p>
          <a:p>
            <a:pPr algn="just">
              <a:lnSpc>
                <a:spcPct val="150000"/>
              </a:lnSpc>
            </a:pPr>
            <a:r>
              <a:rPr lang="fa-IR" sz="2600" b="1" dirty="0">
                <a:latin typeface="Arial" panose="020B0604020202020204" pitchFamily="34" charset="0"/>
                <a:cs typeface="B Tabassom" panose="00000400000000000000" pitchFamily="2" charset="-78"/>
              </a:rPr>
              <a:t>این سیستم گرما را از طریق تشعشع و جابه جایی به محیط منتقل کرده و موجبات گرم شدن محیط را فراهم می کند.گرمایش محیط در این سیستم دردمای کارکرد بسیار پایینی در حدود 30 تا 35 درجه سانتیگراد رخ می دهد که نسبت به سیستم های گرمایشی مرسوم بسیار کم می باشد.</a:t>
            </a:r>
          </a:p>
          <a:p>
            <a:pPr algn="just">
              <a:lnSpc>
                <a:spcPct val="150000"/>
              </a:lnSpc>
            </a:pPr>
            <a:r>
              <a:rPr lang="fa-IR" sz="2600" b="1" dirty="0">
                <a:latin typeface="Arial" panose="020B0604020202020204" pitchFamily="34" charset="0"/>
                <a:cs typeface="B Tabassom" panose="00000400000000000000" pitchFamily="2" charset="-78"/>
              </a:rPr>
              <a:t>کارکرد سیستم گرمایش از کف به این صورت می باشد که آب گرم از طریق یک سیستم گرم کننده نظیر پکیج، آبگرم کن و یا موتورخانه به داخل لوله های چند لایه موسوم به </a:t>
            </a:r>
            <a:r>
              <a:rPr lang="en-US" sz="2600" b="1" dirty="0">
                <a:latin typeface="Arial" panose="020B0604020202020204" pitchFamily="34" charset="0"/>
                <a:cs typeface="B Tabassom" panose="00000400000000000000" pitchFamily="2" charset="-78"/>
              </a:rPr>
              <a:t>PEX </a:t>
            </a:r>
            <a:r>
              <a:rPr lang="fa-IR" sz="2600" b="1" dirty="0" smtClean="0">
                <a:latin typeface="Arial" panose="020B0604020202020204" pitchFamily="34" charset="0"/>
                <a:cs typeface="B Tabassom" panose="00000400000000000000" pitchFamily="2" charset="-78"/>
              </a:rPr>
              <a:t> که </a:t>
            </a:r>
            <a:r>
              <a:rPr lang="fa-IR" sz="2600" b="1" dirty="0">
                <a:latin typeface="Arial" panose="020B0604020202020204" pitchFamily="34" charset="0"/>
                <a:cs typeface="B Tabassom" panose="00000400000000000000" pitchFamily="2" charset="-78"/>
              </a:rPr>
              <a:t>در کف محیط کار گذاشته می شود به چرخش در آمده و حرارت را از هدایت به لایه کف اتاق منتقل کرده و در مرحله بعد از طریق انتقال حرارت تشعشعی از کف ساختمان که در حقیقت بصورت یک رادیاتور بزرگ در آمده گرما را به محیط منتقل می کند.</a:t>
            </a:r>
          </a:p>
        </p:txBody>
      </p:sp>
    </p:spTree>
    <p:extLst>
      <p:ext uri="{BB962C8B-B14F-4D97-AF65-F5344CB8AC3E}">
        <p14:creationId xmlns:p14="http://schemas.microsoft.com/office/powerpoint/2010/main" val="269172562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50" y="822651"/>
            <a:ext cx="6243638" cy="51685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0516689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1" y="200025"/>
            <a:ext cx="10301286" cy="6447919"/>
          </a:xfrm>
          <a:prstGeom prst="rect">
            <a:avLst/>
          </a:prstGeom>
        </p:spPr>
        <p:txBody>
          <a:bodyPr wrap="square">
            <a:spAutoFit/>
          </a:bodyPr>
          <a:lstStyle/>
          <a:p>
            <a:r>
              <a:rPr lang="fa-IR" sz="3600" b="1" dirty="0">
                <a:latin typeface="Arial" panose="020B0604020202020204" pitchFamily="34" charset="0"/>
                <a:cs typeface="B Titr" panose="00000700000000000000" pitchFamily="2" charset="-78"/>
              </a:rPr>
              <a:t>مزایا گرمایش از کف</a:t>
            </a:r>
          </a:p>
          <a:p>
            <a:pPr marL="457200" indent="-457200">
              <a:buFont typeface="Wingdings" panose="05000000000000000000" pitchFamily="2" charset="2"/>
              <a:buChar char="Ø"/>
            </a:pPr>
            <a:r>
              <a:rPr lang="fa-IR" sz="2900" b="1" dirty="0">
                <a:latin typeface="Arial" panose="020B0604020202020204" pitchFamily="34" charset="0"/>
                <a:cs typeface="B Tabassom" panose="00000400000000000000" pitchFamily="2" charset="-78"/>
              </a:rPr>
              <a:t>صرفه جویی 20 تا 40 % در مصرف سوخت به طوری که هزینه اولیه خود را در چند سال باز می </a:t>
            </a:r>
            <a:r>
              <a:rPr lang="fa-IR" sz="2900" b="1" dirty="0" smtClean="0">
                <a:latin typeface="Arial" panose="020B0604020202020204" pitchFamily="34" charset="0"/>
                <a:cs typeface="B Tabassom" panose="00000400000000000000" pitchFamily="2" charset="-78"/>
              </a:rPr>
              <a:t>گرداند.</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فضایی </a:t>
            </a:r>
            <a:r>
              <a:rPr lang="fa-IR" sz="2900" b="1" dirty="0">
                <a:latin typeface="Arial" panose="020B0604020202020204" pitchFamily="34" charset="0"/>
                <a:cs typeface="B Tabassom" panose="00000400000000000000" pitchFamily="2" charset="-78"/>
              </a:rPr>
              <a:t>در ساختمان بابت وسایل انتقال انرژی نظیر سوفاژ اشغال نمی </a:t>
            </a:r>
            <a:r>
              <a:rPr lang="fa-IR" sz="2900" b="1" dirty="0" smtClean="0">
                <a:latin typeface="Arial" panose="020B0604020202020204" pitchFamily="34" charset="0"/>
                <a:cs typeface="B Tabassom" panose="00000400000000000000" pitchFamily="2" charset="-78"/>
              </a:rPr>
              <a:t>شود.</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حجم </a:t>
            </a:r>
            <a:r>
              <a:rPr lang="fa-IR" sz="2900" b="1" dirty="0">
                <a:latin typeface="Arial" panose="020B0604020202020204" pitchFamily="34" charset="0"/>
                <a:cs typeface="B Tabassom" panose="00000400000000000000" pitchFamily="2" charset="-78"/>
              </a:rPr>
              <a:t>تاسیسات مکانیکی به شدت کاهش می </a:t>
            </a:r>
            <a:r>
              <a:rPr lang="fa-IR" sz="2900" b="1" dirty="0" smtClean="0">
                <a:latin typeface="Arial" panose="020B0604020202020204" pitchFamily="34" charset="0"/>
                <a:cs typeface="B Tabassom" panose="00000400000000000000" pitchFamily="2" charset="-78"/>
              </a:rPr>
              <a:t>یابد.</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مانند </a:t>
            </a:r>
            <a:r>
              <a:rPr lang="fa-IR" sz="2900" b="1" dirty="0">
                <a:latin typeface="Arial" panose="020B0604020202020204" pitchFamily="34" charset="0"/>
                <a:cs typeface="B Tabassom" panose="00000400000000000000" pitchFamily="2" charset="-78"/>
              </a:rPr>
              <a:t>سیستم رادیاتور دوده و چربی نمی </a:t>
            </a:r>
            <a:r>
              <a:rPr lang="fa-IR" sz="2900" b="1" dirty="0" smtClean="0">
                <a:latin typeface="Arial" panose="020B0604020202020204" pitchFamily="34" charset="0"/>
                <a:cs typeface="B Tabassom" panose="00000400000000000000" pitchFamily="2" charset="-78"/>
              </a:rPr>
              <a:t>گیرد.</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تنفس </a:t>
            </a:r>
            <a:r>
              <a:rPr lang="fa-IR" sz="2900" b="1" dirty="0">
                <a:latin typeface="Arial" panose="020B0604020202020204" pitchFamily="34" charset="0"/>
                <a:cs typeface="B Tabassom" panose="00000400000000000000" pitchFamily="2" charset="-78"/>
              </a:rPr>
              <a:t>راحتر در محیط به علت گردش طبیعی هوا و جلوگیری از پراکنده شدن ذرات معلق در </a:t>
            </a:r>
            <a:r>
              <a:rPr lang="fa-IR" sz="2900" b="1" dirty="0" smtClean="0">
                <a:latin typeface="Arial" panose="020B0604020202020204" pitchFamily="34" charset="0"/>
                <a:cs typeface="B Tabassom" panose="00000400000000000000" pitchFamily="2" charset="-78"/>
              </a:rPr>
              <a:t>هوا</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آزادی </a:t>
            </a:r>
            <a:r>
              <a:rPr lang="fa-IR" sz="2900" b="1" dirty="0">
                <a:latin typeface="Arial" panose="020B0604020202020204" pitchFamily="34" charset="0"/>
                <a:cs typeface="B Tabassom" panose="00000400000000000000" pitchFamily="2" charset="-78"/>
              </a:rPr>
              <a:t>عمل در چیدن دکوراسیون منزل به علت نبود وسایلی نظیر بخاری یا </a:t>
            </a:r>
            <a:r>
              <a:rPr lang="fa-IR" sz="2900" b="1" dirty="0" smtClean="0">
                <a:latin typeface="Arial" panose="020B0604020202020204" pitchFamily="34" charset="0"/>
                <a:cs typeface="B Tabassom" panose="00000400000000000000" pitchFamily="2" charset="-78"/>
              </a:rPr>
              <a:t>شوفاژ</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جلوگیری </a:t>
            </a:r>
            <a:r>
              <a:rPr lang="fa-IR" sz="2900" b="1" dirty="0">
                <a:latin typeface="Arial" panose="020B0604020202020204" pitchFamily="34" charset="0"/>
                <a:cs typeface="B Tabassom" panose="00000400000000000000" pitchFamily="2" charset="-78"/>
              </a:rPr>
              <a:t>از خشک شدن هوا (مشکل اساسی در سیستم های رادیاتوری و شوفاژی خشک شدن هوای محیط می باشد</a:t>
            </a:r>
            <a:r>
              <a:rPr lang="fa-IR" sz="2900" b="1" dirty="0" smtClean="0">
                <a:latin typeface="Arial" panose="020B0604020202020204" pitchFamily="34" charset="0"/>
                <a:cs typeface="B Tabassom" panose="00000400000000000000" pitchFamily="2" charset="-78"/>
              </a:rPr>
              <a:t>.)</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تمیزی </a:t>
            </a:r>
            <a:r>
              <a:rPr lang="fa-IR" sz="2900" b="1" dirty="0">
                <a:latin typeface="Arial" panose="020B0604020202020204" pitchFamily="34" charset="0"/>
                <a:cs typeface="B Tabassom" panose="00000400000000000000" pitchFamily="2" charset="-78"/>
              </a:rPr>
              <a:t>دیوارها و اثاثیه منزل ( در سیستم های رادیاتوری و شوفاژی به مرور دیواره بالای رادیاتور سیاه و دوده ای می شود</a:t>
            </a:r>
            <a:r>
              <a:rPr lang="fa-IR" sz="2900" b="1" dirty="0" smtClean="0">
                <a:latin typeface="Arial" panose="020B0604020202020204" pitchFamily="34" charset="0"/>
                <a:cs typeface="B Tabassom" panose="00000400000000000000" pitchFamily="2" charset="-78"/>
              </a:rPr>
              <a:t>.)</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استفاده </a:t>
            </a:r>
            <a:r>
              <a:rPr lang="fa-IR" sz="2900" b="1" dirty="0">
                <a:latin typeface="Arial" panose="020B0604020202020204" pitchFamily="34" charset="0"/>
                <a:cs typeface="B Tabassom" panose="00000400000000000000" pitchFamily="2" charset="-78"/>
              </a:rPr>
              <a:t>از منابع مختلف حرارتی در تامین آب گرم مورد نیاز نظیر پکیج، موتورخانه، آبگرمکن و حتی سیستم های </a:t>
            </a:r>
            <a:r>
              <a:rPr lang="fa-IR" sz="2900" b="1" dirty="0" smtClean="0">
                <a:latin typeface="Arial" panose="020B0604020202020204" pitchFamily="34" charset="0"/>
                <a:cs typeface="B Tabassom" panose="00000400000000000000" pitchFamily="2" charset="-78"/>
              </a:rPr>
              <a:t>خورشیدی</a:t>
            </a:r>
          </a:p>
          <a:p>
            <a:pPr marL="457200" indent="-457200">
              <a:buFont typeface="Wingdings" panose="05000000000000000000" pitchFamily="2" charset="2"/>
              <a:buChar char="Ø"/>
            </a:pPr>
            <a:r>
              <a:rPr lang="fa-IR" sz="2900" b="1" dirty="0" smtClean="0">
                <a:latin typeface="Arial" panose="020B0604020202020204" pitchFamily="34" charset="0"/>
                <a:cs typeface="B Tabassom" panose="00000400000000000000" pitchFamily="2" charset="-78"/>
              </a:rPr>
              <a:t>ارزش </a:t>
            </a:r>
            <a:r>
              <a:rPr lang="fa-IR" sz="2900" b="1" dirty="0">
                <a:latin typeface="Arial" panose="020B0604020202020204" pitchFamily="34" charset="0"/>
                <a:cs typeface="B Tabassom" panose="00000400000000000000" pitchFamily="2" charset="-78"/>
              </a:rPr>
              <a:t>افزوده برای منزل</a:t>
            </a:r>
          </a:p>
        </p:txBody>
      </p:sp>
    </p:spTree>
    <p:extLst>
      <p:ext uri="{BB962C8B-B14F-4D97-AF65-F5344CB8AC3E}">
        <p14:creationId xmlns:p14="http://schemas.microsoft.com/office/powerpoint/2010/main" val="90235646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499" y="194400"/>
            <a:ext cx="10329863" cy="1431161"/>
          </a:xfrm>
          <a:prstGeom prst="rect">
            <a:avLst/>
          </a:prstGeom>
        </p:spPr>
        <p:txBody>
          <a:bodyPr wrap="square">
            <a:spAutoFit/>
          </a:bodyPr>
          <a:lstStyle/>
          <a:p>
            <a:pPr algn="just"/>
            <a:r>
              <a:rPr lang="fa-IR" sz="2900" b="1" dirty="0">
                <a:latin typeface="Arial" panose="020B0604020202020204" pitchFamily="34" charset="0"/>
                <a:cs typeface="B Tabassom" panose="00000400000000000000" pitchFamily="2" charset="-78"/>
              </a:rPr>
              <a:t>همین طور که در عکس نمایان است در سیستم گرمایش از کف کل اتاق به صورت یکنواخت و به دور از تلاطم حرارتی گرم می شود و دمای اتاق در کل به صورت یکنواخت می باشد. این درحالی است که در سیستم های مرسوم مثل شوفاژ و یا فن کویل ما با اختلاف دمای شدید در نقاط مختلف اتاق روبرو هستیم.</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673" y="1728147"/>
            <a:ext cx="9129713" cy="2608727"/>
          </a:xfrm>
          <a:prstGeom prst="rect">
            <a:avLst/>
          </a:prstGeom>
        </p:spPr>
      </p:pic>
      <p:sp>
        <p:nvSpPr>
          <p:cNvPr id="7" name="Rectangle 6"/>
          <p:cNvSpPr/>
          <p:nvPr/>
        </p:nvSpPr>
        <p:spPr>
          <a:xfrm>
            <a:off x="2886076" y="4439461"/>
            <a:ext cx="8686800" cy="2431435"/>
          </a:xfrm>
          <a:prstGeom prst="rect">
            <a:avLst/>
          </a:prstGeom>
        </p:spPr>
        <p:txBody>
          <a:bodyPr wrap="square">
            <a:spAutoFit/>
          </a:bodyPr>
          <a:lstStyle/>
          <a:p>
            <a:r>
              <a:rPr lang="fa-IR" sz="3600" b="1" dirty="0">
                <a:latin typeface="Arial" panose="020B0604020202020204" pitchFamily="34" charset="0"/>
                <a:cs typeface="B Titr" panose="00000700000000000000" pitchFamily="2" charset="-78"/>
              </a:rPr>
              <a:t>معایب گرمایش از کف</a:t>
            </a:r>
          </a:p>
          <a:p>
            <a:pPr>
              <a:buFont typeface="Arial" panose="020B0604020202020204" pitchFamily="34" charset="0"/>
              <a:buChar char="•"/>
            </a:pPr>
            <a:r>
              <a:rPr lang="fa-IR" sz="2900" b="1" dirty="0">
                <a:latin typeface="Arial" panose="020B0604020202020204" pitchFamily="34" charset="0"/>
                <a:cs typeface="B Tabassom" panose="00000400000000000000" pitchFamily="2" charset="-78"/>
              </a:rPr>
              <a:t>هزینه اولیه بیشتر در مقایسه با سایر سیستم های امروزی</a:t>
            </a:r>
          </a:p>
          <a:p>
            <a:pPr>
              <a:buFont typeface="Arial" panose="020B0604020202020204" pitchFamily="34" charset="0"/>
              <a:buChar char="•"/>
            </a:pPr>
            <a:r>
              <a:rPr lang="fa-IR" sz="2900" b="1" dirty="0">
                <a:latin typeface="Arial" panose="020B0604020202020204" pitchFamily="34" charset="0"/>
                <a:cs typeface="B Tabassom" panose="00000400000000000000" pitchFamily="2" charset="-78"/>
              </a:rPr>
              <a:t>عدم ایجاد هوای تازه برای اماکن پر ازدحام نظیر کلاس‌های آموزشی</a:t>
            </a:r>
          </a:p>
          <a:p>
            <a:pPr>
              <a:buFont typeface="Arial" panose="020B0604020202020204" pitchFamily="34" charset="0"/>
              <a:buChar char="•"/>
            </a:pPr>
            <a:r>
              <a:rPr lang="fa-IR" sz="2900" b="1" dirty="0">
                <a:latin typeface="Arial" panose="020B0604020202020204" pitchFamily="34" charset="0"/>
                <a:cs typeface="B Tabassom" panose="00000400000000000000" pitchFamily="2" charset="-78"/>
              </a:rPr>
              <a:t>طولانی بودن زمان پیش گرمایش سیستم</a:t>
            </a:r>
          </a:p>
          <a:p>
            <a:pPr>
              <a:buFont typeface="Arial" panose="020B0604020202020204" pitchFamily="34" charset="0"/>
              <a:buChar char="•"/>
            </a:pPr>
            <a:r>
              <a:rPr lang="fa-IR" sz="2900" b="1" dirty="0">
                <a:latin typeface="Arial" panose="020B0604020202020204" pitchFamily="34" charset="0"/>
                <a:cs typeface="B Tabassom" panose="00000400000000000000" pitchFamily="2" charset="-78"/>
              </a:rPr>
              <a:t>عدم اعمال تغییرات در کف ساختمان</a:t>
            </a:r>
          </a:p>
        </p:txBody>
      </p:sp>
    </p:spTree>
    <p:extLst>
      <p:ext uri="{BB962C8B-B14F-4D97-AF65-F5344CB8AC3E}">
        <p14:creationId xmlns:p14="http://schemas.microsoft.com/office/powerpoint/2010/main" val="24064856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3051" y="657226"/>
            <a:ext cx="10415587" cy="5553443"/>
          </a:xfrm>
          <a:prstGeom prst="rect">
            <a:avLst/>
          </a:prstGeom>
        </p:spPr>
        <p:txBody>
          <a:bodyPr wrap="square">
            <a:spAutoFit/>
          </a:bodyPr>
          <a:lstStyle/>
          <a:p>
            <a:pPr algn="just">
              <a:lnSpc>
                <a:spcPct val="150000"/>
              </a:lnSpc>
            </a:pPr>
            <a:r>
              <a:rPr lang="fa-IR" sz="3600" b="1" dirty="0">
                <a:latin typeface="Arial" panose="020B0604020202020204" pitchFamily="34" charset="0"/>
                <a:cs typeface="B Titr" panose="00000700000000000000" pitchFamily="2" charset="-78"/>
              </a:rPr>
              <a:t>هزینه های اقتصادی و قیمت اجرای گرمایش از کف</a:t>
            </a:r>
          </a:p>
          <a:p>
            <a:pPr algn="just">
              <a:lnSpc>
                <a:spcPct val="150000"/>
              </a:lnSpc>
            </a:pPr>
            <a:r>
              <a:rPr lang="fa-IR" sz="2900" b="1" dirty="0">
                <a:latin typeface="Arial" panose="020B0604020202020204" pitchFamily="34" charset="0"/>
                <a:cs typeface="B Tabassom" panose="00000400000000000000" pitchFamily="2" charset="-78"/>
              </a:rPr>
              <a:t>از آنجا که سیستم گرمایش از کف دارای یک پروسه اجرایی نسبتا ساده بوده و نیاز خاصی به هزینه کرد در دوره بهره برداری ندارد، لذا می توان گفت این سیستم در مقایسه با سیستم های رقابتی خود یعنی شوفاژ و رادیاتور چیزی در حدود 40% هزینه بهره بردای آن کمتر می باشد.</a:t>
            </a:r>
          </a:p>
          <a:p>
            <a:pPr algn="just">
              <a:lnSpc>
                <a:spcPct val="150000"/>
              </a:lnSpc>
            </a:pPr>
            <a:r>
              <a:rPr lang="fa-IR" sz="2900" b="1" dirty="0">
                <a:latin typeface="Arial" panose="020B0604020202020204" pitchFamily="34" charset="0"/>
                <a:cs typeface="B Tabassom" panose="00000400000000000000" pitchFamily="2" charset="-78"/>
              </a:rPr>
              <a:t>علاوه بر هزینه بهره برداری، سیستم های گرمایش از کف از دیدگاه مصرف انرژی نیز چیزی در حدود 20 تا 40 % در کاهش مصرف انرژی نسبت به روش های معمولی موفق تر خواهند بود.</a:t>
            </a:r>
          </a:p>
          <a:p>
            <a:pPr algn="just">
              <a:lnSpc>
                <a:spcPct val="150000"/>
              </a:lnSpc>
            </a:pPr>
            <a:r>
              <a:rPr lang="fa-IR" sz="2900" b="1" dirty="0">
                <a:latin typeface="Arial" panose="020B0604020202020204" pitchFamily="34" charset="0"/>
                <a:cs typeface="B Tabassom" panose="00000400000000000000" pitchFamily="2" charset="-78"/>
              </a:rPr>
              <a:t>در شکل ذیل مقایسه سیستم گرمایش از کف و سیستم های مرسوم با یک سیستم ایده آل صورت گرفته که در کل نشان از برتری سیستم گرمایش از کف دارد.</a:t>
            </a:r>
          </a:p>
        </p:txBody>
      </p:sp>
    </p:spTree>
    <p:extLst>
      <p:ext uri="{BB962C8B-B14F-4D97-AF65-F5344CB8AC3E}">
        <p14:creationId xmlns:p14="http://schemas.microsoft.com/office/powerpoint/2010/main" val="208649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89</TotalTime>
  <Words>1071</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 Tabassom</vt:lpstr>
      <vt:lpstr>B Titr</vt:lpstr>
      <vt:lpstr>Corbel</vt:lpstr>
      <vt:lpstr>Tahoma</vt:lpstr>
      <vt:lpstr>Wingdings</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fanavari</dc:creator>
  <cp:lastModifiedBy>fanavari</cp:lastModifiedBy>
  <cp:revision>8</cp:revision>
  <dcterms:created xsi:type="dcterms:W3CDTF">2019-05-13T14:41:29Z</dcterms:created>
  <dcterms:modified xsi:type="dcterms:W3CDTF">2019-05-13T16:11:27Z</dcterms:modified>
</cp:coreProperties>
</file>